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83" r:id="rId3"/>
    <p:sldId id="290" r:id="rId4"/>
    <p:sldId id="278" r:id="rId5"/>
    <p:sldId id="287" r:id="rId6"/>
    <p:sldId id="291" r:id="rId7"/>
    <p:sldId id="288" r:id="rId8"/>
    <p:sldId id="267" r:id="rId9"/>
    <p:sldId id="285" r:id="rId10"/>
    <p:sldId id="284" r:id="rId11"/>
    <p:sldId id="272" r:id="rId12"/>
    <p:sldId id="273" r:id="rId13"/>
    <p:sldId id="263" r:id="rId14"/>
    <p:sldId id="264" r:id="rId15"/>
    <p:sldId id="281" r:id="rId16"/>
    <p:sldId id="282" r:id="rId17"/>
    <p:sldId id="275" r:id="rId18"/>
    <p:sldId id="279" r:id="rId19"/>
    <p:sldId id="286" r:id="rId20"/>
    <p:sldId id="276" r:id="rId21"/>
    <p:sldId id="292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3" autoAdjust="0"/>
  </p:normalViewPr>
  <p:slideViewPr>
    <p:cSldViewPr>
      <p:cViewPr varScale="1">
        <p:scale>
          <a:sx n="76" d="100"/>
          <a:sy n="76" d="100"/>
        </p:scale>
        <p:origin x="27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utilus\ea470$\Small%20Satellites\QIKcom\Telemetry\ThermistorDa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799358413531648E-2"/>
          <c:y val="4.2322119262292623E-2"/>
          <c:w val="0.85890089095079492"/>
          <c:h val="0.79102436487891858"/>
        </c:manualLayout>
      </c:layout>
      <c:scatterChart>
        <c:scatterStyle val="lineMarker"/>
        <c:varyColors val="0"/>
        <c:ser>
          <c:idx val="0"/>
          <c:order val="0"/>
          <c:tx>
            <c:v>Therm1</c:v>
          </c:tx>
          <c:spPr>
            <a:ln w="28575">
              <a:noFill/>
            </a:ln>
          </c:spPr>
          <c:trendline>
            <c:spPr>
              <a:ln>
                <a:solidFill>
                  <a:srgbClr val="1F497D"/>
                </a:solidFill>
                <a:prstDash val="dash"/>
              </a:ln>
            </c:spPr>
            <c:trendlineType val="poly"/>
            <c:order val="3"/>
            <c:dispRSqr val="0"/>
            <c:dispEq val="0"/>
          </c:trendline>
          <c:xVal>
            <c:numRef>
              <c:f>Sheet1!$C$3:$C$14</c:f>
              <c:numCache>
                <c:formatCode>General</c:formatCode>
                <c:ptCount val="12"/>
                <c:pt idx="0">
                  <c:v>378</c:v>
                </c:pt>
                <c:pt idx="1">
                  <c:v>277</c:v>
                </c:pt>
                <c:pt idx="2">
                  <c:v>189</c:v>
                </c:pt>
                <c:pt idx="3">
                  <c:v>120</c:v>
                </c:pt>
                <c:pt idx="4">
                  <c:v>72</c:v>
                </c:pt>
                <c:pt idx="5">
                  <c:v>38</c:v>
                </c:pt>
                <c:pt idx="6">
                  <c:v>19</c:v>
                </c:pt>
                <c:pt idx="7">
                  <c:v>372</c:v>
                </c:pt>
                <c:pt idx="8">
                  <c:v>475</c:v>
                </c:pt>
                <c:pt idx="9">
                  <c:v>582</c:v>
                </c:pt>
                <c:pt idx="10">
                  <c:v>672</c:v>
                </c:pt>
                <c:pt idx="11">
                  <c:v>748</c:v>
                </c:pt>
              </c:numCache>
            </c:numRef>
          </c:xVal>
          <c:yVal>
            <c:numRef>
              <c:f>Sheet1!$B$3:$B$14</c:f>
              <c:numCache>
                <c:formatCode>General</c:formatCode>
                <c:ptCount val="12"/>
                <c:pt idx="0">
                  <c:v>20</c:v>
                </c:pt>
                <c:pt idx="1">
                  <c:v>10</c:v>
                </c:pt>
                <c:pt idx="2">
                  <c:v>0</c:v>
                </c:pt>
                <c:pt idx="3">
                  <c:v>-9.6999999999999993</c:v>
                </c:pt>
                <c:pt idx="4">
                  <c:v>-19.5</c:v>
                </c:pt>
                <c:pt idx="5">
                  <c:v>-29.9</c:v>
                </c:pt>
                <c:pt idx="6">
                  <c:v>-40</c:v>
                </c:pt>
                <c:pt idx="7">
                  <c:v>20</c:v>
                </c:pt>
                <c:pt idx="8">
                  <c:v>29.7</c:v>
                </c:pt>
                <c:pt idx="9">
                  <c:v>39.9</c:v>
                </c:pt>
                <c:pt idx="10">
                  <c:v>49.8</c:v>
                </c:pt>
                <c:pt idx="11">
                  <c:v>59.8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square"/>
            <c:size val="4"/>
          </c:marker>
          <c:trendline>
            <c:spPr>
              <a:ln>
                <a:solidFill>
                  <a:srgbClr val="C0504D"/>
                </a:solidFill>
              </a:ln>
            </c:spPr>
            <c:trendlineType val="poly"/>
            <c:order val="3"/>
            <c:dispRSqr val="0"/>
            <c:dispEq val="0"/>
          </c:trendline>
          <c:xVal>
            <c:numRef>
              <c:f>Sheet1!$D$3:$D$14</c:f>
              <c:numCache>
                <c:formatCode>General</c:formatCode>
                <c:ptCount val="12"/>
                <c:pt idx="0">
                  <c:v>375</c:v>
                </c:pt>
                <c:pt idx="1">
                  <c:v>275</c:v>
                </c:pt>
                <c:pt idx="2">
                  <c:v>188</c:v>
                </c:pt>
                <c:pt idx="3">
                  <c:v>120</c:v>
                </c:pt>
                <c:pt idx="4">
                  <c:v>72</c:v>
                </c:pt>
                <c:pt idx="5">
                  <c:v>38</c:v>
                </c:pt>
                <c:pt idx="6">
                  <c:v>19</c:v>
                </c:pt>
                <c:pt idx="7">
                  <c:v>369</c:v>
                </c:pt>
                <c:pt idx="8">
                  <c:v>472</c:v>
                </c:pt>
                <c:pt idx="9">
                  <c:v>579</c:v>
                </c:pt>
                <c:pt idx="10">
                  <c:v>669</c:v>
                </c:pt>
                <c:pt idx="11">
                  <c:v>746</c:v>
                </c:pt>
              </c:numCache>
            </c:numRef>
          </c:xVal>
          <c:yVal>
            <c:numRef>
              <c:f>Sheet1!$B$3:$B$14</c:f>
              <c:numCache>
                <c:formatCode>General</c:formatCode>
                <c:ptCount val="12"/>
                <c:pt idx="0">
                  <c:v>20</c:v>
                </c:pt>
                <c:pt idx="1">
                  <c:v>10</c:v>
                </c:pt>
                <c:pt idx="2">
                  <c:v>0</c:v>
                </c:pt>
                <c:pt idx="3">
                  <c:v>-9.6999999999999993</c:v>
                </c:pt>
                <c:pt idx="4">
                  <c:v>-19.5</c:v>
                </c:pt>
                <c:pt idx="5">
                  <c:v>-29.9</c:v>
                </c:pt>
                <c:pt idx="6">
                  <c:v>-40</c:v>
                </c:pt>
                <c:pt idx="7">
                  <c:v>20</c:v>
                </c:pt>
                <c:pt idx="8">
                  <c:v>29.7</c:v>
                </c:pt>
                <c:pt idx="9">
                  <c:v>39.9</c:v>
                </c:pt>
                <c:pt idx="10">
                  <c:v>49.8</c:v>
                </c:pt>
                <c:pt idx="11">
                  <c:v>59.8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684808"/>
        <c:axId val="285687552"/>
      </c:scatterChart>
      <c:valAx>
        <c:axId val="285684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low"/>
        <c:spPr>
          <a:ln>
            <a:solidFill>
              <a:schemeClr val="tx1"/>
            </a:solidFill>
          </a:ln>
        </c:spPr>
        <c:crossAx val="285687552"/>
        <c:crosses val="autoZero"/>
        <c:crossBetween val="midCat"/>
      </c:valAx>
      <c:valAx>
        <c:axId val="2856875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</a:t>
                </a:r>
              </a:p>
            </c:rich>
          </c:tx>
          <c:layout>
            <c:manualLayout>
              <c:xMode val="edge"/>
              <c:yMode val="edge"/>
              <c:x val="0.10179037708811967"/>
              <c:y val="0.10245301951309801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spPr>
          <a:ln>
            <a:solidFill>
              <a:schemeClr val="tx1"/>
            </a:solidFill>
          </a:ln>
        </c:spPr>
        <c:crossAx val="28568480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448660-F044-4D33-A157-BD202FF6D7D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B749E1-1138-4571-AF1D-12FD28382D01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Integrate PCB chip</a:t>
          </a:r>
          <a:endParaRPr lang="en-US" dirty="0"/>
        </a:p>
      </dgm:t>
    </dgm:pt>
    <dgm:pt modelId="{5C613A98-CF0F-41A0-96C0-B970CB089BFE}" type="parTrans" cxnId="{6D718B99-F2B4-470C-9AE9-F98932542AE1}">
      <dgm:prSet/>
      <dgm:spPr/>
      <dgm:t>
        <a:bodyPr/>
        <a:lstStyle/>
        <a:p>
          <a:endParaRPr lang="en-US"/>
        </a:p>
      </dgm:t>
    </dgm:pt>
    <dgm:pt modelId="{C6FDD930-0B1D-4797-B8A4-9E4D8E481535}" type="sibTrans" cxnId="{6D718B99-F2B4-470C-9AE9-F98932542AE1}">
      <dgm:prSet/>
      <dgm:spPr/>
      <dgm:t>
        <a:bodyPr/>
        <a:lstStyle/>
        <a:p>
          <a:endParaRPr lang="en-US"/>
        </a:p>
      </dgm:t>
    </dgm:pt>
    <dgm:pt modelId="{184BCDF6-D4C8-48D1-A30A-9BC6122DE348}">
      <dgm:prSet phldrT="[Text]"/>
      <dgm:spPr>
        <a:solidFill>
          <a:srgbClr val="002060"/>
        </a:solidFill>
      </dgm:spPr>
      <dgm:t>
        <a:bodyPr/>
        <a:lstStyle/>
        <a:p>
          <a:pPr algn="l"/>
          <a:r>
            <a:rPr lang="en-US" dirty="0" smtClean="0"/>
            <a:t>Test (Vibration / Thermal)</a:t>
          </a:r>
          <a:endParaRPr lang="en-US" dirty="0"/>
        </a:p>
      </dgm:t>
    </dgm:pt>
    <dgm:pt modelId="{CC61DEEA-4BCF-49B9-BB05-7F932F4699BC}" type="parTrans" cxnId="{CD97D097-74D7-4DBF-BAF6-DAF177636815}">
      <dgm:prSet/>
      <dgm:spPr/>
      <dgm:t>
        <a:bodyPr/>
        <a:lstStyle/>
        <a:p>
          <a:endParaRPr lang="en-US"/>
        </a:p>
      </dgm:t>
    </dgm:pt>
    <dgm:pt modelId="{4512F6E0-A470-4B0A-BE5A-A7FBDFA2C052}" type="sibTrans" cxnId="{CD97D097-74D7-4DBF-BAF6-DAF177636815}">
      <dgm:prSet/>
      <dgm:spPr/>
      <dgm:t>
        <a:bodyPr/>
        <a:lstStyle/>
        <a:p>
          <a:endParaRPr lang="en-US"/>
        </a:p>
      </dgm:t>
    </dgm:pt>
    <dgm:pt modelId="{D5167688-4A10-4ABB-A6DE-DADAAD84F78B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Launch (March)</a:t>
          </a:r>
          <a:endParaRPr lang="en-US" dirty="0"/>
        </a:p>
      </dgm:t>
    </dgm:pt>
    <dgm:pt modelId="{272F0EDC-BF3B-448F-91F4-A945A1EAA8F0}" type="parTrans" cxnId="{312C2DD4-8934-4CEC-812F-BD196395211E}">
      <dgm:prSet/>
      <dgm:spPr/>
      <dgm:t>
        <a:bodyPr/>
        <a:lstStyle/>
        <a:p>
          <a:endParaRPr lang="en-US"/>
        </a:p>
      </dgm:t>
    </dgm:pt>
    <dgm:pt modelId="{BFAE0087-DD3E-4798-9BF2-200DD2705C84}" type="sibTrans" cxnId="{312C2DD4-8934-4CEC-812F-BD196395211E}">
      <dgm:prSet/>
      <dgm:spPr/>
      <dgm:t>
        <a:bodyPr/>
        <a:lstStyle/>
        <a:p>
          <a:endParaRPr lang="en-US"/>
        </a:p>
      </dgm:t>
    </dgm:pt>
    <dgm:pt modelId="{2D794093-BBA0-4AB4-BD06-C9F8CFE786A1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Delivery (Dec. 29</a:t>
          </a:r>
          <a:r>
            <a:rPr lang="en-US" baseline="30000" dirty="0" smtClean="0"/>
            <a:t>th</a:t>
          </a:r>
          <a:r>
            <a:rPr lang="en-US" dirty="0" smtClean="0"/>
            <a:t>)</a:t>
          </a:r>
          <a:endParaRPr lang="en-US" dirty="0"/>
        </a:p>
      </dgm:t>
    </dgm:pt>
    <dgm:pt modelId="{9D2D4D3A-8E40-437E-BF6A-86BEC9856408}" type="parTrans" cxnId="{EBE1B670-6F7C-4427-8176-D3F02220A6BB}">
      <dgm:prSet/>
      <dgm:spPr/>
      <dgm:t>
        <a:bodyPr/>
        <a:lstStyle/>
        <a:p>
          <a:endParaRPr lang="en-US"/>
        </a:p>
      </dgm:t>
    </dgm:pt>
    <dgm:pt modelId="{7442A4AD-C595-4824-A287-00ED2D1F16CF}" type="sibTrans" cxnId="{EBE1B670-6F7C-4427-8176-D3F02220A6BB}">
      <dgm:prSet/>
      <dgm:spPr/>
      <dgm:t>
        <a:bodyPr/>
        <a:lstStyle/>
        <a:p>
          <a:endParaRPr lang="en-US"/>
        </a:p>
      </dgm:t>
    </dgm:pt>
    <dgm:pt modelId="{A4B57A84-59A3-4010-B788-28E1AABFA9DA}" type="pres">
      <dgm:prSet presAssocID="{F7448660-F044-4D33-A157-BD202FF6D7D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34A95F-60E7-42BC-B1D3-FA4D399A57EF}" type="pres">
      <dgm:prSet presAssocID="{F7448660-F044-4D33-A157-BD202FF6D7D8}" presName="dummyMaxCanvas" presStyleCnt="0">
        <dgm:presLayoutVars/>
      </dgm:prSet>
      <dgm:spPr/>
    </dgm:pt>
    <dgm:pt modelId="{1DAB1898-EE00-4B12-9378-6D211F1DDE33}" type="pres">
      <dgm:prSet presAssocID="{F7448660-F044-4D33-A157-BD202FF6D7D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27444-7BE6-457B-A3D2-C0A052FB8E65}" type="pres">
      <dgm:prSet presAssocID="{F7448660-F044-4D33-A157-BD202FF6D7D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02624-5917-4AD3-AC2F-7EC2BE9A79D0}" type="pres">
      <dgm:prSet presAssocID="{F7448660-F044-4D33-A157-BD202FF6D7D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2EF18-5E58-4578-8623-5B64BD04DC77}" type="pres">
      <dgm:prSet presAssocID="{F7448660-F044-4D33-A157-BD202FF6D7D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8BF44-5425-4489-A3CF-E2B5042EE3B2}" type="pres">
      <dgm:prSet presAssocID="{F7448660-F044-4D33-A157-BD202FF6D7D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BE0E3-0EBB-4DB4-8B59-E74B0ABC8D6D}" type="pres">
      <dgm:prSet presAssocID="{F7448660-F044-4D33-A157-BD202FF6D7D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49999-1192-49DB-A723-E07D31FA2841}" type="pres">
      <dgm:prSet presAssocID="{F7448660-F044-4D33-A157-BD202FF6D7D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52068-FE63-475D-8D39-336D6CB6901C}" type="pres">
      <dgm:prSet presAssocID="{F7448660-F044-4D33-A157-BD202FF6D7D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A5179-0175-448C-85BA-3F69A0A7AEE6}" type="pres">
      <dgm:prSet presAssocID="{F7448660-F044-4D33-A157-BD202FF6D7D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D1540-005B-4DAA-93F2-A4183C95B5A7}" type="pres">
      <dgm:prSet presAssocID="{F7448660-F044-4D33-A157-BD202FF6D7D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8EF2F-31DE-4FDF-A60D-34CDD0804F49}" type="pres">
      <dgm:prSet presAssocID="{F7448660-F044-4D33-A157-BD202FF6D7D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46FBAD-310C-445D-8938-867927310274}" type="presOf" srcId="{184BCDF6-D4C8-48D1-A30A-9BC6122DE348}" destId="{3AAA5179-0175-448C-85BA-3F69A0A7AEE6}" srcOrd="1" destOrd="0" presId="urn:microsoft.com/office/officeart/2005/8/layout/vProcess5"/>
    <dgm:cxn modelId="{50A8A2DB-86EE-4602-A2DF-D2FC1CD64E07}" type="presOf" srcId="{2D794093-BBA0-4AB4-BD06-C9F8CFE786A1}" destId="{9F802624-5917-4AD3-AC2F-7EC2BE9A79D0}" srcOrd="0" destOrd="0" presId="urn:microsoft.com/office/officeart/2005/8/layout/vProcess5"/>
    <dgm:cxn modelId="{DAF936AA-97DD-4385-ADBE-A5E1D7019882}" type="presOf" srcId="{2D794093-BBA0-4AB4-BD06-C9F8CFE786A1}" destId="{071D1540-005B-4DAA-93F2-A4183C95B5A7}" srcOrd="1" destOrd="0" presId="urn:microsoft.com/office/officeart/2005/8/layout/vProcess5"/>
    <dgm:cxn modelId="{6306BA41-0C82-4883-BE1A-CB74B3FFF5D9}" type="presOf" srcId="{C6FDD930-0B1D-4797-B8A4-9E4D8E481535}" destId="{4B48BF44-5425-4489-A3CF-E2B5042EE3B2}" srcOrd="0" destOrd="0" presId="urn:microsoft.com/office/officeart/2005/8/layout/vProcess5"/>
    <dgm:cxn modelId="{0537462C-49B7-4E49-AC67-3A20DE885A3D}" type="presOf" srcId="{D5167688-4A10-4ABB-A6DE-DADAAD84F78B}" destId="{FCD8EF2F-31DE-4FDF-A60D-34CDD0804F49}" srcOrd="1" destOrd="0" presId="urn:microsoft.com/office/officeart/2005/8/layout/vProcess5"/>
    <dgm:cxn modelId="{A77B3B11-779C-47E9-B912-D17516E1EAE8}" type="presOf" srcId="{F7448660-F044-4D33-A157-BD202FF6D7D8}" destId="{A4B57A84-59A3-4010-B788-28E1AABFA9DA}" srcOrd="0" destOrd="0" presId="urn:microsoft.com/office/officeart/2005/8/layout/vProcess5"/>
    <dgm:cxn modelId="{5D4B8521-6F9B-447D-8DFD-6A690392F127}" type="presOf" srcId="{184BCDF6-D4C8-48D1-A30A-9BC6122DE348}" destId="{14027444-7BE6-457B-A3D2-C0A052FB8E65}" srcOrd="0" destOrd="0" presId="urn:microsoft.com/office/officeart/2005/8/layout/vProcess5"/>
    <dgm:cxn modelId="{EB0E004D-3350-4604-8127-1E61D137F26C}" type="presOf" srcId="{4512F6E0-A470-4B0A-BE5A-A7FBDFA2C052}" destId="{62CBE0E3-0EBB-4DB4-8B59-E74B0ABC8D6D}" srcOrd="0" destOrd="0" presId="urn:microsoft.com/office/officeart/2005/8/layout/vProcess5"/>
    <dgm:cxn modelId="{CD97D097-74D7-4DBF-BAF6-DAF177636815}" srcId="{F7448660-F044-4D33-A157-BD202FF6D7D8}" destId="{184BCDF6-D4C8-48D1-A30A-9BC6122DE348}" srcOrd="1" destOrd="0" parTransId="{CC61DEEA-4BCF-49B9-BB05-7F932F4699BC}" sibTransId="{4512F6E0-A470-4B0A-BE5A-A7FBDFA2C052}"/>
    <dgm:cxn modelId="{312C2DD4-8934-4CEC-812F-BD196395211E}" srcId="{F7448660-F044-4D33-A157-BD202FF6D7D8}" destId="{D5167688-4A10-4ABB-A6DE-DADAAD84F78B}" srcOrd="3" destOrd="0" parTransId="{272F0EDC-BF3B-448F-91F4-A945A1EAA8F0}" sibTransId="{BFAE0087-DD3E-4798-9BF2-200DD2705C84}"/>
    <dgm:cxn modelId="{EBE1B670-6F7C-4427-8176-D3F02220A6BB}" srcId="{F7448660-F044-4D33-A157-BD202FF6D7D8}" destId="{2D794093-BBA0-4AB4-BD06-C9F8CFE786A1}" srcOrd="2" destOrd="0" parTransId="{9D2D4D3A-8E40-437E-BF6A-86BEC9856408}" sibTransId="{7442A4AD-C595-4824-A287-00ED2D1F16CF}"/>
    <dgm:cxn modelId="{6D718B99-F2B4-470C-9AE9-F98932542AE1}" srcId="{F7448660-F044-4D33-A157-BD202FF6D7D8}" destId="{F2B749E1-1138-4571-AF1D-12FD28382D01}" srcOrd="0" destOrd="0" parTransId="{5C613A98-CF0F-41A0-96C0-B970CB089BFE}" sibTransId="{C6FDD930-0B1D-4797-B8A4-9E4D8E481535}"/>
    <dgm:cxn modelId="{022A823D-8122-4183-AA8A-FFC210B7CAC5}" type="presOf" srcId="{F2B749E1-1138-4571-AF1D-12FD28382D01}" destId="{90352068-FE63-475D-8D39-336D6CB6901C}" srcOrd="1" destOrd="0" presId="urn:microsoft.com/office/officeart/2005/8/layout/vProcess5"/>
    <dgm:cxn modelId="{21E76E17-0A59-4F52-88B6-C9BC1BF6A5BB}" type="presOf" srcId="{F2B749E1-1138-4571-AF1D-12FD28382D01}" destId="{1DAB1898-EE00-4B12-9378-6D211F1DDE33}" srcOrd="0" destOrd="0" presId="urn:microsoft.com/office/officeart/2005/8/layout/vProcess5"/>
    <dgm:cxn modelId="{126A65F5-DA52-4431-A1C2-6BA91FAE3F20}" type="presOf" srcId="{7442A4AD-C595-4824-A287-00ED2D1F16CF}" destId="{63D49999-1192-49DB-A723-E07D31FA2841}" srcOrd="0" destOrd="0" presId="urn:microsoft.com/office/officeart/2005/8/layout/vProcess5"/>
    <dgm:cxn modelId="{B6B6021A-9ED7-43C5-A33F-DC4C9215A11C}" type="presOf" srcId="{D5167688-4A10-4ABB-A6DE-DADAAD84F78B}" destId="{D2D2EF18-5E58-4578-8623-5B64BD04DC77}" srcOrd="0" destOrd="0" presId="urn:microsoft.com/office/officeart/2005/8/layout/vProcess5"/>
    <dgm:cxn modelId="{D162A1DB-C7ED-4BB5-A0C0-44386B6964F1}" type="presParOf" srcId="{A4B57A84-59A3-4010-B788-28E1AABFA9DA}" destId="{8B34A95F-60E7-42BC-B1D3-FA4D399A57EF}" srcOrd="0" destOrd="0" presId="urn:microsoft.com/office/officeart/2005/8/layout/vProcess5"/>
    <dgm:cxn modelId="{92523CB1-1F96-4DD5-B73C-2E3E4F1632DB}" type="presParOf" srcId="{A4B57A84-59A3-4010-B788-28E1AABFA9DA}" destId="{1DAB1898-EE00-4B12-9378-6D211F1DDE33}" srcOrd="1" destOrd="0" presId="urn:microsoft.com/office/officeart/2005/8/layout/vProcess5"/>
    <dgm:cxn modelId="{6AEFA1DC-6922-4669-9846-2A29C35131D0}" type="presParOf" srcId="{A4B57A84-59A3-4010-B788-28E1AABFA9DA}" destId="{14027444-7BE6-457B-A3D2-C0A052FB8E65}" srcOrd="2" destOrd="0" presId="urn:microsoft.com/office/officeart/2005/8/layout/vProcess5"/>
    <dgm:cxn modelId="{470E173D-E060-4CAB-87C2-0D373C72A605}" type="presParOf" srcId="{A4B57A84-59A3-4010-B788-28E1AABFA9DA}" destId="{9F802624-5917-4AD3-AC2F-7EC2BE9A79D0}" srcOrd="3" destOrd="0" presId="urn:microsoft.com/office/officeart/2005/8/layout/vProcess5"/>
    <dgm:cxn modelId="{8611B17F-F390-4CBD-ADCD-67A5E77BA011}" type="presParOf" srcId="{A4B57A84-59A3-4010-B788-28E1AABFA9DA}" destId="{D2D2EF18-5E58-4578-8623-5B64BD04DC77}" srcOrd="4" destOrd="0" presId="urn:microsoft.com/office/officeart/2005/8/layout/vProcess5"/>
    <dgm:cxn modelId="{39A621E5-3DA0-4B0A-A870-604411AD84D9}" type="presParOf" srcId="{A4B57A84-59A3-4010-B788-28E1AABFA9DA}" destId="{4B48BF44-5425-4489-A3CF-E2B5042EE3B2}" srcOrd="5" destOrd="0" presId="urn:microsoft.com/office/officeart/2005/8/layout/vProcess5"/>
    <dgm:cxn modelId="{25C1EB10-8F6F-429E-9850-309FA3500673}" type="presParOf" srcId="{A4B57A84-59A3-4010-B788-28E1AABFA9DA}" destId="{62CBE0E3-0EBB-4DB4-8B59-E74B0ABC8D6D}" srcOrd="6" destOrd="0" presId="urn:microsoft.com/office/officeart/2005/8/layout/vProcess5"/>
    <dgm:cxn modelId="{6F7765D0-7087-4507-B7FB-2164428E3BDD}" type="presParOf" srcId="{A4B57A84-59A3-4010-B788-28E1AABFA9DA}" destId="{63D49999-1192-49DB-A723-E07D31FA2841}" srcOrd="7" destOrd="0" presId="urn:microsoft.com/office/officeart/2005/8/layout/vProcess5"/>
    <dgm:cxn modelId="{2E380EC2-EDAF-483C-824D-B6F6E8F9E8DA}" type="presParOf" srcId="{A4B57A84-59A3-4010-B788-28E1AABFA9DA}" destId="{90352068-FE63-475D-8D39-336D6CB6901C}" srcOrd="8" destOrd="0" presId="urn:microsoft.com/office/officeart/2005/8/layout/vProcess5"/>
    <dgm:cxn modelId="{9B5249BC-8411-4CEC-B63D-5DDB05369AC6}" type="presParOf" srcId="{A4B57A84-59A3-4010-B788-28E1AABFA9DA}" destId="{3AAA5179-0175-448C-85BA-3F69A0A7AEE6}" srcOrd="9" destOrd="0" presId="urn:microsoft.com/office/officeart/2005/8/layout/vProcess5"/>
    <dgm:cxn modelId="{7584DBC2-269F-4D8D-8FD7-80CF5DA377C2}" type="presParOf" srcId="{A4B57A84-59A3-4010-B788-28E1AABFA9DA}" destId="{071D1540-005B-4DAA-93F2-A4183C95B5A7}" srcOrd="10" destOrd="0" presId="urn:microsoft.com/office/officeart/2005/8/layout/vProcess5"/>
    <dgm:cxn modelId="{50184F80-047A-4796-9548-B5A96777614C}" type="presParOf" srcId="{A4B57A84-59A3-4010-B788-28E1AABFA9DA}" destId="{FCD8EF2F-31DE-4FDF-A60D-34CDD0804F4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B1898-EE00-4B12-9378-6D211F1DDE33}">
      <dsp:nvSpPr>
        <dsp:cNvPr id="0" name=""/>
        <dsp:cNvSpPr/>
      </dsp:nvSpPr>
      <dsp:spPr>
        <a:xfrm>
          <a:off x="0" y="0"/>
          <a:ext cx="6217920" cy="1005840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Integrate PCB chip</a:t>
          </a:r>
          <a:endParaRPr lang="en-US" sz="3500" kern="1200" dirty="0"/>
        </a:p>
      </dsp:txBody>
      <dsp:txXfrm>
        <a:off x="29460" y="29460"/>
        <a:ext cx="5047546" cy="946920"/>
      </dsp:txXfrm>
    </dsp:sp>
    <dsp:sp modelId="{14027444-7BE6-457B-A3D2-C0A052FB8E65}">
      <dsp:nvSpPr>
        <dsp:cNvPr id="0" name=""/>
        <dsp:cNvSpPr/>
      </dsp:nvSpPr>
      <dsp:spPr>
        <a:xfrm>
          <a:off x="520750" y="1188720"/>
          <a:ext cx="6217920" cy="1005840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Test (Vibration / Thermal)</a:t>
          </a:r>
          <a:endParaRPr lang="en-US" sz="3500" kern="1200" dirty="0"/>
        </a:p>
      </dsp:txBody>
      <dsp:txXfrm>
        <a:off x="550210" y="1218180"/>
        <a:ext cx="4984453" cy="946920"/>
      </dsp:txXfrm>
    </dsp:sp>
    <dsp:sp modelId="{9F802624-5917-4AD3-AC2F-7EC2BE9A79D0}">
      <dsp:nvSpPr>
        <dsp:cNvPr id="0" name=""/>
        <dsp:cNvSpPr/>
      </dsp:nvSpPr>
      <dsp:spPr>
        <a:xfrm>
          <a:off x="1033729" y="2377440"/>
          <a:ext cx="6217920" cy="1005840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Delivery (Dec. 29</a:t>
          </a:r>
          <a:r>
            <a:rPr lang="en-US" sz="3500" kern="1200" baseline="30000" dirty="0" smtClean="0"/>
            <a:t>th</a:t>
          </a:r>
          <a:r>
            <a:rPr lang="en-US" sz="3500" kern="1200" dirty="0" smtClean="0"/>
            <a:t>)</a:t>
          </a:r>
          <a:endParaRPr lang="en-US" sz="3500" kern="1200" dirty="0"/>
        </a:p>
      </dsp:txBody>
      <dsp:txXfrm>
        <a:off x="1063189" y="2406900"/>
        <a:ext cx="4992225" cy="946920"/>
      </dsp:txXfrm>
    </dsp:sp>
    <dsp:sp modelId="{D2D2EF18-5E58-4578-8623-5B64BD04DC77}">
      <dsp:nvSpPr>
        <dsp:cNvPr id="0" name=""/>
        <dsp:cNvSpPr/>
      </dsp:nvSpPr>
      <dsp:spPr>
        <a:xfrm>
          <a:off x="1554479" y="3566160"/>
          <a:ext cx="6217920" cy="1005840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Launch (March)</a:t>
          </a:r>
          <a:endParaRPr lang="en-US" sz="3500" kern="1200" dirty="0"/>
        </a:p>
      </dsp:txBody>
      <dsp:txXfrm>
        <a:off x="1583939" y="3595620"/>
        <a:ext cx="4984453" cy="946920"/>
      </dsp:txXfrm>
    </dsp:sp>
    <dsp:sp modelId="{4B48BF44-5425-4489-A3CF-E2B5042EE3B2}">
      <dsp:nvSpPr>
        <dsp:cNvPr id="0" name=""/>
        <dsp:cNvSpPr/>
      </dsp:nvSpPr>
      <dsp:spPr>
        <a:xfrm>
          <a:off x="5564124" y="77038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711228" y="770382"/>
        <a:ext cx="359588" cy="491981"/>
      </dsp:txXfrm>
    </dsp:sp>
    <dsp:sp modelId="{62CBE0E3-0EBB-4DB4-8B59-E74B0ABC8D6D}">
      <dsp:nvSpPr>
        <dsp:cNvPr id="0" name=""/>
        <dsp:cNvSpPr/>
      </dsp:nvSpPr>
      <dsp:spPr>
        <a:xfrm>
          <a:off x="6084874" y="195910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231978" y="1959102"/>
        <a:ext cx="359588" cy="491981"/>
      </dsp:txXfrm>
    </dsp:sp>
    <dsp:sp modelId="{63D49999-1192-49DB-A723-E07D31FA2841}">
      <dsp:nvSpPr>
        <dsp:cNvPr id="0" name=""/>
        <dsp:cNvSpPr/>
      </dsp:nvSpPr>
      <dsp:spPr>
        <a:xfrm>
          <a:off x="6597853" y="314782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744957" y="3147822"/>
        <a:ext cx="359588" cy="491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13A93-B902-473E-A2A5-A2AA9F998F9C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2AB11-8CD4-4431-920E-3C4ECB197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3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Digital communications protocol where amateur users transmit data to passing satellites which relay that information to other users beyond the horizon</a:t>
            </a:r>
          </a:p>
          <a:p>
            <a:r>
              <a:rPr lang="en-US" sz="1200" dirty="0" smtClean="0"/>
              <a:t>First employed in 1984 by cross-country endurance horse race for status updates and location tracking, now primarily used by amateur radio enthusiasts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2AB11-8CD4-4431-920E-3C4ECB1973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1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Users per minute matches the 18% optimal</a:t>
            </a:r>
            <a:r>
              <a:rPr lang="en-US" baseline="0" dirty="0" smtClean="0"/>
              <a:t> channel loading for an Aloha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2AB11-8CD4-4431-920E-3C4ECB1973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4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8385A-25D5-4A96-A148-B824CA43552F}" type="datetime1">
              <a:rPr lang="en-US" smtClean="0"/>
              <a:t>11/3/2016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4379C-D593-4BCE-AAB2-FBC3526447F0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1050CA-F61B-4800-8280-4B75EA668AB4}" type="datetime1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4379C-D593-4BCE-AAB2-FBC352644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F3E0D9-9183-44C9-A3E8-20868AAE5065}" type="datetime1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4379C-D593-4BCE-AAB2-FBC352644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BAF014-8709-4D2F-8768-6F365C2BED68}" type="datetime1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4379C-D593-4BCE-AAB2-FBC352644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AD5ABC-1CF6-41BE-A96F-C302844F3832}" type="datetime1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4379C-D593-4BCE-AAB2-FBC3526447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A97B5-C9FB-4484-80A7-B03847503FF8}" type="datetime1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4379C-D593-4BCE-AAB2-FBC352644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AEEB18-E44B-4F7A-AB35-2608332EF88A}" type="datetime1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4379C-D593-4BCE-AAB2-FBC3526447F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379DD-6613-40B8-A0A6-E1181D246549}" type="datetime1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4379C-D593-4BCE-AAB2-FBC352644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044398-1824-43AA-BA41-11E9BFB7D958}" type="datetime1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4379C-D593-4BCE-AAB2-FBC352644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6BD2B-64BC-4EDD-9915-4336F0AAB15D}" type="datetime1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4379C-D593-4BCE-AAB2-FBC352644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0A9EF14-5BC8-4649-9F03-F84FD7D24DF6}" type="datetime1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A84379C-D593-4BCE-AAB2-FBC352644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E39945-9915-4B1A-829B-650279B6970C}" type="datetime1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A84379C-D593-4BCE-AAB2-FBC3526447F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1975104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  <a:latin typeface="cmbx9" panose="020B0500000000000000" pitchFamily="34" charset="0"/>
              </a:rPr>
              <a:t>QIKcom-1</a:t>
            </a:r>
            <a:r>
              <a:rPr lang="en-US" dirty="0" smtClean="0">
                <a:latin typeface="cmbx9" panose="020B0500000000000000" pitchFamily="34" charset="0"/>
              </a:rPr>
              <a:t/>
            </a:r>
            <a:br>
              <a:rPr lang="en-US" dirty="0" smtClean="0">
                <a:latin typeface="cmbx9" panose="020B0500000000000000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mbx9" panose="020B0500000000000000" pitchFamily="34" charset="0"/>
              </a:rPr>
              <a:t>re-configurable Transponder module</a:t>
            </a:r>
            <a:endParaRPr lang="en-US" sz="3600" dirty="0">
              <a:solidFill>
                <a:schemeClr val="tx1"/>
              </a:solidFill>
              <a:latin typeface="cmbx9" panose="020B05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7772400" cy="1508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Michael Segalla and Cole </a:t>
            </a:r>
            <a:r>
              <a:rPr lang="en-US" dirty="0" err="1" smtClean="0"/>
              <a:t>Skinker</a:t>
            </a:r>
            <a:endParaRPr lang="en-US" dirty="0" smtClean="0"/>
          </a:p>
          <a:p>
            <a:r>
              <a:rPr lang="en-US" dirty="0" smtClean="0"/>
              <a:t>Advisor: Bob </a:t>
            </a:r>
            <a:r>
              <a:rPr lang="en-US" dirty="0" err="1" smtClean="0"/>
              <a:t>Bruninga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AIAA YPSE Conference</a:t>
            </a:r>
          </a:p>
          <a:p>
            <a:r>
              <a:rPr lang="en-US" dirty="0" smtClean="0"/>
              <a:t>November 7, 2014</a:t>
            </a:r>
            <a:endParaRPr lang="en-US" dirty="0"/>
          </a:p>
        </p:txBody>
      </p:sp>
      <p:pic>
        <p:nvPicPr>
          <p:cNvPr id="1026" name="Picture 2" descr="Aerospac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2714799" cy="261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2400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mbx9" panose="020B0500000000000000" pitchFamily="34" charset="0"/>
              </a:rPr>
              <a:t>Concept of Operations</a:t>
            </a:r>
            <a:endParaRPr lang="en-US" dirty="0">
              <a:solidFill>
                <a:schemeClr val="tx1"/>
              </a:solidFill>
              <a:latin typeface="cmbx9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60" y="504029"/>
            <a:ext cx="4800600" cy="2991957"/>
          </a:xfrm>
          <a:prstGeom prst="rect">
            <a:avLst/>
          </a:prstGeom>
        </p:spPr>
      </p:pic>
      <p:pic>
        <p:nvPicPr>
          <p:cNvPr id="1026" name="Picture 2" descr="C:\Users\m156228\AppData\Local\Microsoft\Windows\Temporary Internet Files\Content.IE5\1HF2LCB5\MC90044173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34583">
            <a:off x="4487164" y="2275256"/>
            <a:ext cx="1504730" cy="150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156228\AppData\Local\Microsoft\Windows\Temporary Internet Files\Content.IE5\1HF2LCB5\MC90044173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2775">
            <a:off x="4828978" y="3675977"/>
            <a:ext cx="1274848" cy="127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644531">
            <a:off x="819704" y="1485296"/>
            <a:ext cx="2981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Beacon notifies users when </a:t>
            </a:r>
            <a:r>
              <a:rPr lang="en-US" dirty="0" smtClean="0"/>
              <a:t>QIKcom-1 </a:t>
            </a:r>
            <a:r>
              <a:rPr lang="en-US" dirty="0" smtClean="0"/>
              <a:t>is overhead on</a:t>
            </a:r>
          </a:p>
          <a:p>
            <a:r>
              <a:rPr lang="en-US" dirty="0" smtClean="0"/>
              <a:t>terrestrial </a:t>
            </a:r>
            <a:r>
              <a:rPr lang="en-US" dirty="0" smtClean="0"/>
              <a:t>144.39 frequency</a:t>
            </a:r>
            <a:r>
              <a:rPr lang="en-US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7511" y="5157089"/>
            <a:ext cx="2574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Users tune to space frequency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8239" y="6324600"/>
            <a:ext cx="507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QIKcom</a:t>
            </a:r>
            <a:r>
              <a:rPr lang="en-US" dirty="0" smtClean="0"/>
              <a:t> Transponder module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45" y="3475117"/>
            <a:ext cx="908678" cy="211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72" y="3724222"/>
            <a:ext cx="2762804" cy="126422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2800519" y="1931026"/>
            <a:ext cx="1000510" cy="708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95115" y="4233759"/>
            <a:ext cx="2745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Switch from </a:t>
            </a:r>
            <a:r>
              <a:rPr lang="en-US" dirty="0" smtClean="0"/>
              <a:t>144.390 </a:t>
            </a:r>
            <a:r>
              <a:rPr lang="en-US" dirty="0" smtClean="0"/>
              <a:t>MHz to </a:t>
            </a:r>
            <a:r>
              <a:rPr lang="en-US" dirty="0" smtClean="0"/>
              <a:t>145.825 MHz and operate for next 8 minutes of pass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379C-D593-4BCE-AAB2-FBC3526447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upload.wikimedia.org/wikipedia/commons/6/6e/Athena_1_rocket_launching_from_Kodiak_Islan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t="2974" r="28137" b="14474"/>
          <a:stretch/>
        </p:blipFill>
        <p:spPr bwMode="auto">
          <a:xfrm>
            <a:off x="5974221" y="1828800"/>
            <a:ext cx="2286000" cy="47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4727739" y="2743200"/>
            <a:ext cx="2492963" cy="33895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304441" y="2628366"/>
            <a:ext cx="2888980" cy="3057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0" b="84866" l="7955" r="715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445" b="5705"/>
          <a:stretch/>
        </p:blipFill>
        <p:spPr>
          <a:xfrm>
            <a:off x="2652324" y="3004846"/>
            <a:ext cx="1940442" cy="1128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5" name="Straight Connector 34"/>
          <p:cNvCxnSpPr/>
          <p:nvPr/>
        </p:nvCxnSpPr>
        <p:spPr>
          <a:xfrm>
            <a:off x="2619052" y="3896223"/>
            <a:ext cx="1162695" cy="15887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006591" y="3962400"/>
            <a:ext cx="595700" cy="14564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8771" y="5081890"/>
            <a:ext cx="2049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Module placed on NovaWurks </a:t>
            </a:r>
            <a:r>
              <a:rPr lang="en-US" dirty="0" smtClean="0"/>
              <a:t> SIMPL Satellite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59921" y="381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Satellite  positioned in launch vehicle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98021" y="113681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Launch vehicle proposed take-off: </a:t>
            </a:r>
            <a:r>
              <a:rPr lang="en-US" dirty="0"/>
              <a:t>March 2015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43" y="609600"/>
            <a:ext cx="2400300" cy="14959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76914" y="2968886"/>
            <a:ext cx="204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Transponder module placed inside interface structure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41743" y="2136279"/>
            <a:ext cx="1058657" cy="8326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833767" y="2105579"/>
            <a:ext cx="708276" cy="863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379C-D593-4BCE-AAB2-FBC3526447F0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 descr="http://www.davewireman.com/images/Satellite-Systems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420" y="5252842"/>
            <a:ext cx="2006341" cy="15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http://upload.wikimedia.org/wikipedia/en/0/03/Sunburst_over_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0" b="37067"/>
          <a:stretch/>
        </p:blipFill>
        <p:spPr bwMode="auto">
          <a:xfrm>
            <a:off x="-1" y="4819710"/>
            <a:ext cx="9143999" cy="202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TEhUTExQWFRUXGRcaGBgWGBkcIBgYGx0YHRsYGBkcHCggHR8mHBoaITIiJSkrLi4uGR8zODMsNygtLisBCgoKDg0OGhAQGywkHyQsLCw0LCwsLC8sLCwsLCwsLCwsLCwsLCwsLywsLCwsNCwsLCwsLCwsLCwsLCwsLCwsLP/AABEIAOEA4AMBIgACEQEDEQH/xAAcAAABBQEBAQAAAAAAAAAAAAAAAgMEBQYHAQj/xABAEAACAQMDAgUCAwQIBQUBAQABAhEAAyEEEjEFQQYiUWFxE4EykaEUQrHwByNScsHR4fEVJDNigkNEU5KyojT/xAAZAQADAQEBAAAAAAAAAAAAAAAAAQIDBAX/xAArEQACAgICAQMCBQUAAAAAAAAAAQIRAyESMUEEUfATImFxgbHxBTJCkdH/2gAMAwEAAhEDEQA/AOJ0UUUAFFFFABRRRQAUUUUAFFFFABRRRQAUV7FehD6H8qdNisTRSth9D+Ro2n0NFMLQmiiikMKKKKACiiigAooooAKKKKACiiigAooooAKKKKACiiigAooqRpNG1wgKCf57DvTSb0hNpdkerPo/QdRqm22LTOe8DA9yeB963nhXwNZBX9rcC6xBFo7pC9zcgQp5gE9q6907p9kW/prbH0VX8CYD/wB4CAfvT0vxFbZxLpf9HI3AanUBTiUsj6pE9iQYB/OtxofAXTrIDHT39REzvDyc9lTaPz/WtdfOsU/8ta0lu3HcNu/TANY3qXi/V277LdYhlwVWAo/ugzz7ms5ZXETpdj79U6dpyV/YVtuJEtZXB5HOSY96Ra8QLeIWxbXzGAWtqoPwG2nOeKVpfEqXLb/X37zMOtxy0nGAZXgRPlgcZqD0XUXf61Gus1qUFp32sZMkoXKSDGY9ue9TLOuN7bHGm6Ro7OsS3bH7Rp4OP+mlyZnjEj9ajFtLfYC5otoJIBeyh78sQN44OCac6f0S9h1YkTmQRH3YQf41ZdR8J2rqxqidpHIuuCPYZgyaqE5PfRTSM3qvBfTL9z6SgW7n9lX2n5VXlT9jWM6l/Rufq3EsfVITuyKZ5/sMTGOQD/GNz4j6DoNOhuLbuKEgyDcEg4iRmT2imOjXyH/6mnsLtBAQM95kP4Q7FcyM479+Z15Mmkch6j4Z1NkFmtsVHLAGB/e7r/5RVORX0ZquvaWPpKRcBU+oYQOWDZyfbvxXN+s9P02oZoRrDRIJtlJ9Qy/hJHcpjv7UUn+AbRzqirXq3Q7liCYZTwymQf59DBqrqWmhp2eUUUUhhRRRQAUUUUAFFFFABRRRQAV7Xlbbwt4YCWhrtVbLWpAt2pj6rdi3cJ8ZbtiqjGxNkLoHg+5dtHU3Yt2F4LcufRR3+f8AWNL4X0oFwPbU7bbLtgSWPLCAM+XHoJ75qt6p1u9qbrEQEgQijaqpIAAEkc4A9TWp0thbK/T3EQCCynJP9kesmAB69qz9TnjhXHywxwc3fsaXp+t+nZukW4uzkhYC5hQWAmecNPxmC3ouvsLZUNLESpwI3egjIkkz61l/+IN/09u66zSfPKpPAIBCk/6mtJoXFpwzIbm2No3DmIE4zmuF5nKap0vmzVJKLGtN4jCH+va45/CVEggchhxMEH8hzWa8b9Ut6i8v0F2Ki7SzAbnyfMew/Kal+LW/5hiF2wF3SxfzfvSYwZMRxiqa2qsPNyfitpTf9pwzm7ol+F/C16/bF1t30TBAAG9lmPKO3bBIOcVu9ZrLGg2gad1Y8cHb67ZmOe3rmoHQOp3rVtQn0gqiFEQCBIGBBJ74iqDr3ULlxiLjFjJ80diBMDhViOMY+ZtZIeOzVLjG6NG/jzO3eoMgy2AI5mAcf5Gvf6S3F3RJet37YUMpPmHmzGO5G6Bj1rm3TdI9/UNtQGwu4szDauyD5rjHyqp/F2xxTXV9Ut65dH1Nqru2b1/EQoG0BcJATaO3HrXVjxSl2HJ1stOkaTU6hXubP+WYvcH4Ppo4JEbS24IACCAMeU5xVz0bo+ts3bV64gVHtuoKMZCHhGBHlA2g4mJway3hLxC2mLLuOwwY7SORHYFZB/ga03VfHTFEVQGRCcCRIYMuR3EnIPvnNaPC1LSGmqJ+h0N21qmewlu87lAEdYa2pkk7szMtxHA+K0/X/oXR9G7bg5MjBU8ghhkGJql8F+JLb3CHKC6wlSMbsRkHMjv8/lM8a6dblr6gBW6phXBZcnGxvY8fcVk07plownV+nfQ8rMHtN+G4CGUjEC4vIMTkDtPxl+o+HS0tZExJ2jMj29fjmp3Vtf8AUUoy7WnzGQIIkQwgTzz6+szRa172lZFdYMj1+GDYIBz37nA7XTonRi2WMGvK0HUtIt0s64JyPQk8gH1BqhZYwahqikxNFFFSMKKKKACiiigAooqX0vRG7cCcDlj6KOTTSt0Jui+8FdAS8xvXzts28wf/AFGH7g/n/Mbbxb1O7fItqQLSDhMQB2AGTj4AkCoXQNGbly3ZVhaTbzOSrBpiQATO0H5q++h9N3sq0DZ5muDZIJWWSc+USPuvNb0lojso+h+HnVlt3QUa6bbEAbtvLIpjgwN0dhNaLVWSuo23Z/CYIzHADEc+v51B6v4tuXblxtOTbTS25RwkqD5UZmwfN9PyrIJwfilL1IvrX2ncoAbd/a3RtjP4TJ+xrw/VQk/UNvqvPvr/AKdOOajCvdkuzoFLlyJK7R+HBMfiMZnn9fteX7KoPM0PyNreYfHYH3P5VEtXiHVY3FgWEGAoGAdvrOOao/EXW0sGHYux/CiwOPUngZ965YqWaajjv5+xpkahHZW6+2pvEA+TJJYmfctnJn0qAyiYEx24FQ068py9oevlaPzkGml1l645+khxJ2hd0D/uMcQRmvZh6HP5VfmeTts2fT9Qlu2ZJAAkkn8IGf5NU2k66m52FvfatxuYiCwMjaCSPUnaMnJIIEg0/Tr97SPKElm2LB5ZSGjnj34jNRvF3Q10aW7f1S5YS1uNpViv45Ejb2C8mJrX03pY82p938Zvyk0r8CPFHi46lBp7NtdPp1iLaZLRwXbvHoIHzWVX/anbrbmJVIxwsmIGT/ifmm947if59q9iMYxVIi7BTXjt/lTupZWMou0YxMx6wfmftFMuvuPzooBVu+ysGDEEcEcir67411TWDp2uB0MZKjcI7BsH85rOGlbh6D7zWcoJ+Cky06xfW9bt3AIubT9QxG6GK7ge/AzzM81VuYSVMiR2jawmTHfnnv8AbEi51CLBsKv4mDO5icCAiD91QPTJk9sVXi5yDwYn5H8n86w4FWXPSdYoQq6yh/F+QEzzOJkGRHwDVdV06liFO4jgx+Iev8+x7wGruGO2RmImaNPqCtxX5giRHI7iPisZx8lIr68qw6vpNjnblTlT6qcg/kRVfWHe0WFFFFABRRRQAVq+g6TYoUjzXSp9yoPHxMH3ge9Z/pem+pdVeASJPoPU10bQs9qyt4bbim5lRyQm0Iq+sgEx2gVviVKyJbdFToy5vqWYLsuMW7Lb2kYG0jk9scHvNafrniLaG32V+qF2oSsC2PWMkvzHYTirPQ+IOllDda0oulg2zYTtYMGPOBkdsUrw51G1rb165fCkpc+rbQLP7kIcdhnHrNauV7cdIlLxZT+HPB+qCXnuTbN1CBaJWLkyAXBOApkic4PvTes6bd0LILoCt9PYHXzK6rtYQT3GFPAwIrqNjpaqrfTVQpPmdiS7Hj1G1RG0QcRislrbC3kv2yS+xpMxg223HbkAAoQMAZUk964s0Vkt0XVFN1jXHatwGX8hwAZh15PbEfpWR69rm1F7c8eXyYxxJJz7k/b7mrnVsilUJYcbQVx7d+MA+/NQuqdHYsTaQsD5pzJlVMe2Qxz6nNT/AEyGPHk+7vwTlnKXZX9M01tnO50W2CZW65GFBMttHmniFIJ47zV83X9mnFpLrEhFAtKsBXJWVGCrkQZZgSfUziN4b6M28Estvgm4ci0vYn3JGAPQVKTpdvV3NQz3/o2rMgXDb3lgCTJCmSTkkx816Ms0ck2l0vJlFutFb0zUam0S6vDNIJZgWBMS04lpGCTiKV1UWtqg4Yg72dWBuFY2uIzJGCMx7zWfvkAkBy6g+U5EgcGDx8VNs61ivnCuv/dn7cyPmjJinF89b/Qh2xjSak2mlRMhpKtkqwiDyAO8ET69oTrtUbxXeE3ABS20LIAAl9o8xwSTkmamfUQk5+kpB8ttxhTkoZ8xyOGn07VEGmDFVVgxYgAEgQewJaF+81oskXKmtlkB4HH6jj9aUhHcT/PtUrW9PdDDL23YIbyngypIgnH3FNbAzhQNoJAE4McS0mJ+4HxWvJeAG29gP5+aZJqWyqAcbh8j/D/amCFE4M9sj9RFS2MZcV7bfaZHI4PofWvYxTdRIB10UKIMmPQ854PxH51banovltG2ZLgYVTJ5loznIx2/Wqe5dlUUjC7uMFixySY9AB7R71b9L8SuL2ma8xZLLY/tAEjLNyY/wrnmmaI96p08i2FYHcqKp+V8v+FZR1gxXXPFapcDPbYMM7SvdTyD2kNP6Vy/qlqGn1/jXDDTcTaXuQaKKK0JCiiigC/8LaRnY7RLEPHwqkmtZetjT6fTX7toXfqfusSBtEGZBwxkcAwJ9aymgd7P02XBABHv6/wqz611V71rT29oW3ZVlt+pEgS3wAF+1ehDE/tXgw5ds86mbTf1lgEIfxKZLWz2Bb98EZkfpV14K1n0L9u9tdrZBt3NseWWAVonjAmcZYUv+jrR22vszD6jAbRbK/iDEAsMgSuO/BJ7Ve+MPDtrSILlkuh8236bGVYCY3HJWByZgD5pznG/pjS/yNN4n8UWrNv6attZ1Y4xEiSc8ek+pB7VndR0xdG6uLpuXb9pmC+1sBs54YDiZMnkGKpNJ0U3kF7UOtkFt29xJaOdyEyePaTI+Fdc0t3V6qymnt3ELCFLAAlSADeue5UbjHAgdorCMEtX+ZTYzrfEBvIGYKlyzZQAtM3peQw28Eq5JnHHrVbd8WXWIGVQQIQsMeok8/NTfGvTktXrYgIv0bIxJ4XaOwJkKP0PeqzoFywCz3gSwnau0kdgSwUjIBJzjyn2FaLDilFy42Q27qzSdP6itqGsussB5yFlQ2Z2MsL3AORg1N6F4c0yvbunUPDtDqBnAaQwiCN0fi7E/NQemaXQahXN3VLaYHZbF4RsUho2oIkAngMIqx6Lpjp7inUNau2zK2nUkBwByNwPtggicAmDXHLHLFdPXz/Za2YrxKtkXnFo7huMeUqRkxOADiOwqmI9a6B4m8NXb83kuFxbCrLKcDaCq7toDN75PHtWVbpN4sqFIIjc3JgkCWHoJ/1r0cWeCjtmcouypI9adC2yR5mzEwg59B5s/pWis9MtW3iDcJBEOknMAFUHf3Ppjimep+H5JFkGFUbszkDzbjA82JMYE9oNYv8AqOHlW69wUXVjNzpDfs9y6Lw/q9n9SUcP5pDGI2428gnAkxxVOHUspYSsjeBiRMGPQkT+dTbfTbpQrJCyPKN0E+scY9femNf017QTd++JMccmBIMHAn7+xqo5scnqQHnUtRaZ2ayhS2YhWYSPXO79M+uO0bU22H4hHtEfp+VL01qT+JVjzSxgeWcYBJPoB/rSdVrLjgKzsyrwCTAmJIB7kiSe5ya0r2Ai02TUkacn8OT6d+5wPtTDrGCCD70mAu3qCFZRHm5/n70jTqS4CxJOJ9aQaXu25BO4RkRA57znt+tZSLRo9D1O2AyqIJ3NAP727MemBx81RdSYMDHbNJuXQbouRjcCwmJ4n4nP50vWafbBGQVBJx3JEY+DXFOKU0zTlqimrylOM0mgYUpRkUmnLA8w+acVbSE3SNNY0DXrq2UEuYCjt6HP61LNgW1a2r22dDJ8s+gOWHC5IEGSxPYVqdLrk0dptRbsruuXVIYnH07aENtxIJbHGDc74rFdR1CuSyqV3MzFSZiTgTAkAAD869GMnP8AIxaSRa9Ae7p7i3NxTgq8wI9xBLfiAgAmWreeKur230SSQNu3YyuSblzzZURhZG7cYgrA4rkz3WfkloAA7wqjgegApzRw0qxg4g85nIj4/gKueDk+TYlOtFql+64IO82xkzOZnAPbdETW/wDBmpXUBtQq7NQqfTQA+VbcidqgCBiMEk7fWawidTRNO1o7ixZsiMsQQSTyQAQscEqDVn4O669praILahm8ztIO0HJPwm+MhRJMTms8sHKLoqLpms8TeGm1t5iwFtVskI67j5lO5VK7RIiQQDgmY9cpetHT2frXLS27ttotsrEF3DN+5HCgAA8ESc810LWeMrCrAaTDMu0icKzAHuCSBj3WsT1rxTY1bpaNoITctbrhiSIhlg4UZE/3J7AjHE5tU1oqVFV1fpS3LaawtbsfUhnQHkufK1m2qztIG4z3nEEU/p7XTbjWtlzWly8FQi+VWOSWJkgMSQQewkdy91T/AIatu5ZFy+xS4BvEHfBYeSR2M549JFWvhfpmm1Iv3Aty2E27NigmAIVmEHJyccxjNbSnUbdkpbJWv8G6u2Wtq5vWLkf1+Awk4WA3OM+o98VK8S+GzYtqU3bhbGCwYnBLAkASJHEenrFXWi6rdt27dxLiLaZdq2ckqqAjygqpiADPJnjIpfijrAZFLf8ATgESsEtx345ED59K8zJGLVNGqRgOm2nNsXrg2uQQhGDuI/CBGQJGccTirK308IRaBbzBYAwOPzMdoqReLtbtm3aIFoHaxInb+JyVHHrFVuutIqqwdy7DIJzz6jIIgd8R8VxZIP8AtXz+BLRE13UZcgbDbAJU/wBpSSFkjvgHjNZt7xBIbgn5B+D3qy6jYmFAO5QIHbb8ewPPvyOKjiyBbhlMnhiSeOJE0Y0orRnk27K+70wFpDjaZgtP5GBn5qv1WlKEAiD881cXsZHHEGa902n+qfpkwG4PYHEf5feu2HqZReyEZ1qRcuseST6SasOrdOe07W2GVJB+1VrV6MZKStDHtPfCkyoYEQQ3yD5SODiJpgoe/pXhNeE1LLRpvCWm0xZluPuuXVVFQyolmXeC3AxMR3z6T51W4rWIAIYNcYxHGAN0DB4+YBx2zRv4UD90z9/5FF3VNtA92JOc7gBn8v1Nc842WiLqB5jTVOXqbrN9jQU7pvxr801SrZyPmnF00EumbbV3EuXbKM7CZ+ozEkCSIUKOANsCAOR6VA0eqQAqUncB5u6tHA9R2/WnvEKAXA6kQ6oSB2JUEfpmqsAk4r0sUU0YNju2WO2SO0459fSkhipkcilW1bkKe/b0gH/9D86c/aNyBWmFB2+0mTFdPaokmazSsfMM5gKAcTJU+g3AEgTPtTaXlCMiglmVQWJ/DBYsqgDg+X7io4vMsCZ4Ig+nHHB5wfWpv7RcZNySdhViQZZYmCe5XJhu0we1Z01S8DEaDWlYJMEyCY5GQD7RMYqJqmliTGTOBj7VNv3Lb7G/CxQ7p4JyQyHMekEYipnTkF4pbYr5AdoKn94+YMf7x8vE+ogQ3Lj91BV6KzVKu8dgBbmCMnaC+2MDM1MTxDcWybSxDYb35n5JOSTz37zq9R0K1ctC9uEjBkmGA4bkcxn5+Kz+t8M3QS1pGZBExEjE7p4iIPPesY5YS1Ipxa6LLwDrit9lZpuZZJPJIAgEeg7D/Cug3+hi/sZgxliSeJiVVVBngW1J+awngVFtm7uIS6dqpuwxYEkoAMFWwJmCdvOK6Z1fqKtbDAKCYMNOQu0FF7CR+ePXPl55Xnkn4r4v2Nor7EU+t0SBwjorFQFIl52A5KyMtJHr3NUviF7f1SECADyjascfx75P6VpNf1W1eZEINto8t1tpjykQ+ccfP+OOv2WT8ZBMsOT5iME8+4/T0rnnUlomeiKX5IWW4DHMR859ag6pGbMGPb/apl66eVG0gZCzEAGT+Qn+cRf2gnBNYpUYt2QLujJwzBfSZ/w4+9eaYFfwnPAPwe33+OKf1CkfHel6SyxOI9DxgTzH85quVKxxTbod6gxv5eCxHPcRnPqYNZvVdJZTxPwR/CtV1DRBCWUwQTiPXMD86g2EIR3IzBPxgwT6ZIrTHnlCP29GnD7qZjb6waaIx960fWNAgXfnfmRjMEZj3nHxWeRJMGc/PPpHr2r0MeVZI2huLi6Ywaseo3kOm06rG9d+4xnJJAPxMVXMKbJpSGIuUil3KRWMuxoK9ryikM12nto6WiSYfaG5MEAqMD4n8x3pWp0LB2W2uCAY5Jn0MZBMiBVPoLhNr+6YPweD9iP1FXOm6sctwdoBj2wpC/hABJ7Yn7V6MJOrRh+A0+icEAmG9iTtPlIJ2znmPUjFKuy/KWwwxMbd5kfikDJnk/oBiS+un6k4IBIxPmA5x8ASI5mPSDqbJBnmZ2kCJON0ekcT7VtFt9ioY24iYE/yO04z/vT+m07yNu5WwRyJ74PHMdx270lFkyxgn2An4xinWQ8qykjttCzxPGOx9O/rFW2KiQulvWybiiXVjuAAbBz5gPg9h+lTX6hvZWCksAp8rLsbOdgKfhIJEHiDkmqpdcZUuANuAWXdgGIacwPbI4FeXLhG4qfxD19wSROYxyc5zmoavsZrL3XLd20Ea2UMrP4YIEA4iePnMn1q80H9I5VgjWV2DywDwv8AeA578etc4t9RzkGP1FTRfXgZzhgcHvEdv4Vi8MemiuRsvG3TbN63a1GkuEOVDbQQhaJhoxncI+3c1Itap7mnYqoBCww2iVKgycdyTP8A5DmMVXS9Cb+36ohceac4nscbYwQOPTsdRrNCmkClBuVss+/y/hlfqLwMQsiMN2muH1EE417X/BrDuyj1GtOwozHcTJBAE8iCsThgcn1xUB7EncT2kR6ekVf3tOj+UgFZMSTvtkx5c/x9CsTVX1G2LBTO5SdpnDrgxuX8v9q8zi0rWwnDdsiaViOGjDCZyARBx6EE0a7QjdJAG4HCgATzIA7cfripb37LoHtc9iPsf5+KXdYXFVriEQO0mTngevH+lTHNraD6X+KdlXb0ilG3EyqyI7+k/nOPT3pzplqIyIzPxiF9iT8R9qdGgRkYTs8xI+BJCmPuSe2Kc0yIGgfg/CTyW9SI+D/viplkUtI0x4nFptEjU3bf0N21frO5G6Wm3uaYAA2wVJEkziqfWXduD3Jx3MAHPt3++eanazXRcItjZuZiF/sqQAFM47mD6EHvVnpPCR1li9cQbHIUW2cGDBOFPoQAODwK6Ix5UkO6tnOOo9QLsoB2le4MCQSZ9fT8hUHUMOJ8wAhu895MyMz9jNedW6be09xrd5Sjgnmc55HtVez16cMahGkYNtvZP0VoXWA2qCSAcxk44wADH5z8VA1tjZcZPQxStNqyhn2imnulmLHJOTUvsYxcOaRXprysmUFFFFAFx4VuJ+0KlwwlzyMfTdgE+wMH7VM6n065p7jW7ggjEiYI+/8APHsazimDNdn8F9Ss660tvVKrkqEloBJH9kx+IDPeczXRiy8UZyjs5ukkwDyIH3Hb54p22xJ3Z7DPv/qOPcVv/EX9GZRp077lgtn92Tif+3tPasdrNC6F9ylTtkDuWlZj0IYT+Z4rqhkjLohxaEW9rmG5jnAPb904zPp9qNZbC8gxESOMQBmM8/aPkVDUqBHrjHBMEbs4wfTmpFm+wiSAIjIBkQe0Gc1pVMRE3Y2kwPgH79u1StLp7p8toO+Z2oCx/vAD9ftNRzck+b/Ad8/yKesrHmS6FJxDEDBkGZMEcc4yfSqYiRqum3PprfFplRhMkQIAHmEnIgzjiaj6S6RicHEGDj5/T1E1fWtdrNRa/Y2YtbH4ZBIUCTAaDjGB8DsIqNb0t9K6rfG3eu5TIII7HE8SPY55rNSvT7Kol9N19xW/q3iODjt2zP5j/OumeGevlkZL4G5iQGVABuIwWAxJJb7rxFc/8N2NO+HYWy0DcRIEDcTgx2mDxI9hWjvWBYIE27ikZI29v3hOPeDiJ9K5stPRcS5v2STas/QR1Ziq6lmVWQZYofLIMgkdveouo6YQb1q4JcLkkfjHbcsEQCoE/BxANS+m9VtqFS6xFpmUHfGJOG5OQ3vgrMmm+satrdxnVswUJHDDzjOZIIgn7Rya8r1jUHF+WdOLdoyK2Tavqu0BCoP7wBWMMJzJzI7Z44qx1OonM7vYzyB2+wiapkAa6SGm2gCr8iQSD6TNS7epAM5xzXNkjbsIzULS9yehAUbu5jOefT5/wqMikgjvwI/WP8Pk1Fsa4OTJO0dz7gz9yZqauvtQW7AHABlfRucZiJxnvWUlKPS2bRnCS7GenaP614WlMFmCyT2ncYOY2gGPeuiat9PpdItlW+mpkG4ylgRiYEgEmYziO1c20virTaa4Lqn6rBXhQJAJJiHgdsfBrMdf8WanVNLuVXkIpgD39f8AKvV9PjlVyVHLNq9HTdb0zRMg3ap3W5Pl1IVhPHlIjYcdoHxXOvFvhpbLk2ZKwTzuAjkTyPvWdsPDhjDZEyckTWo1viEZM/i2bgZMgSD35jvyK6NogxZofA+acvZYkd80xcbNJvQCKKKKzKCiiigAqy6Pq9rBZK5BBBgqw4IP5/nVbXoqoy4uxNWjufgr+kAi59DVgS0BLhETMDa47T/a49YrWeJfD9rVW4ACXAPKw5ByOO+Ca4R0m4NSmwn+tQY9WUTgepH6j4rd+BvHRtlNPqyCsxbunEdtr/fG7860lHzElPwzK+K+kXdLeYMOQhBGRHOD8qefU+s1U/VkEbQDgcnH+dfQ3iHoVrV2iCAGIwcGP9j/ABPqa4B1npd7TXDZvDaQTBIwQDEg+ldOHNyVPsmUaGkCkAEwJyTj+GI/XNM3LcSeQIgwR/P+leacktAMZ+337dqstPZBgASZwIB3GYiD2/y+K1cqJJPhvrR0zF1ZlxwNrKSJPm8pP5QR61E8R9RGo1D3VdyGMgPJ2zkquWIE5xXt6wocoybGmCU3kDtlf0NNN0/H4kjOWJUsP/KAft6ian7bsN1RBDGRAgflPyeY/wBKm/UZf3jOMDIznJBjv85r2zpW4LAE8cNJzJGT2zx6cUxcLBiGGJPKgd5xiaTkFFl0nU3bl2zYwyswBBGNoPmOf+0H8q6H13qVnaLSg/VJbeZIhY9x5mMiAM1zPwxeP7XbMbgDwc4Plx92j71ufESoNTqIM7LgjbGFK2/KfePL6gMfavH9fJ/UvxVfq/4R1YEminsWQqiJ82RiMcfPaPtVn4e8MtqxdKkKQQADOZ9+35VUtridxbljJwJAHAHpj/E17oOvGy6OEAgkkyw3f/1AjOaxxLf3GeTjZdaz+j7VJIADATnIyRzOf8OKxHXlNsG2WJbIMTG3AgYE5DDvwZ7V3LofiX69lNoClyQNrbxtHcsJhjnkVzzxx0kOzAKzXsMwPZSCQCRgDnA7epJrthFJ2TxXg5ix+9IM8VdXejfTt/VZpQkLAB8xySB6ADvVVdTODPuZ/hW/IKI7rSDT10017ngVN2MSTA9zTNKdpNJqJOxpBRRRUjCiiigAooooAc099kYMpIYGQR2IrfaK/Z11lsBbwy6qBJMH+sQfxX19MEc9p7Sap7bh0YqymQRVxlRLR0PoHjTVaRkViXsryjCSB6qTnjgHGa6LrNPo+t2kg7b6Byo4kMIJHMiYPsQO3PMulXbXUfIGFjVEQAfwXDnCg8ST+HtJifw17o793TummIZXVg1u5bndafO5HU/iUZmI7wSCItryuxIR4i8J3dIwRx+Jim4jyx5SGnt7+matfCtkWNPrheRl1Atj6RjzBGkFl784J7CfQx0fSB+paJxqFVbqErImHAjPYgyDkd1+RWS0A0zWzpeohw9pybV9CQ6A8oGUAwIkQII7CKr6raphx2UfSugfVZUFxbVw5CuI3AiR+L1HHM5OaT1jw7qNOzBrDRjzRgkzEGM57Ad66hpel6TV2VW26aiIAuEI7hfQ7hI/IVV6rRXbVw6a3fUycIrEQuMNau/UtkCeV2fFL6jHxOTamxgyowFgAFT7zOD3z7+9R7gYfvSMiCwOcesEeldgbodxg4vJabaf3FKsfsQyt3woH+VMPCyMxKI4gFirKVaP+xcq/wATP/bnD+qLiVP9GmjS2l++QCygFQcgkSE9zLMMf50rUad91y458zEErEQYnv8Az65q3udM/Z7JW2r/AIlYyOFHmJMYEMx/+se9ZjxX4s3WnskAu20mFMRzG757g/ftXl54vLkpdnRjfCNsZZJcIil3iYXJ9PyrzpXhG71IuLTpbezIuWr25GU4hiJODkTGIzyKqfDWnu3CWssfriYG/a21hB+mSRLZ4kZ710DpniW5aDvqLQa+u4Lfu24aCRKFlMboAEgngemeuGJQ/MxdPZXeHOiarpupX6i/UtGZNsiACGAL49weSPmKuupWf6u9euspVvOCzBEUABVjZuLgYI3f6CD1nxXuZJtqsBpK3mckEdoWE7y3IHuaqdT1RbllbLOpALMA269GGYhvKGCgEnnsKsDN3fqXT9Mbm2/uhmYCe8djH+FUnVrX02j5x6exrSXta1pS31d3BG+PTjYq5bnO4gY+KyN+6XYu2JM1S2JjQE03ceeOKLlycDA/nmm6Un4QJBRRRUFBRRRQBN6ObIug6jd9KDIUGSTgRBERO7n92MzFWenOg+moub92zJt7wd453FpXOI2rAG6ckRXdFH9b/wCJmbZuYxPkH8at7VrkfTQ8f+0ckeZw32GOfQDBBoAYRdArHzXbim15dwIi6WEMdu0wFmVg94YmKc6mOnFSbRvK4UgLmC0NtYlge8Tkdo7kPixOVRSDt/8AZkcyAw9fMwEe3tSVtqIGwc4/5NpIgfiG71jj0nvQBHddAHUqXKnfuDloQQdpG1ASw8uJgmQSoglyzY6bnddvEHdEA+UAqVM7BkjcDggTiYDF0WAA39WpOcfsbYgDAM/fPr8V6+lGSAh/G3/+N8/jwZOBkx/dHpQBllMcVr+meMA+1NaGubY2XgSLiRxJnz/fPueKYfRKy7SAssVBGkYEl5YBST2gxnj4rM3rRVirAgj1BHwYOcjP3qlKhNHevDHVES2921eV5ZSGMxEHDKB5Wn15DHFXzvp9cqsylHmS9pgQTBwcQRn/ACIMV83dP6jdsOHtOyMOCpit/wBD/pTcQurti4v9pIDA/wBoL+En8qdJ9Ctrs6KfB622S/pna0695ZUaMgXFMlt3ETV10/RMt5tXeRUYjbBeYAzIBHlk+/oaoekeLdLqABb17W2/sXAoJntLwCfuRULxX4aZgLttdXq/QG8oQ+sgHaFz6H70mn5Ha8D3ifrlq9cCK6W7e47rh7txCMMkwPWpFvrmp0wBV1u24nZdRwSPYgsw+SD+lVnh3SX7TeTS6TSkjLgBrgHoWCgHtirUeFDeJuO6ue5YDJ+Acfnz6UAL1PWDdZb1m01y0V2vaA3kSSWDRkYAjsfvWV1/hQalzfg7Nxmw9u7bZQO1t4IaY5IAOM963PSukCy+62RaXuBME9jz/n3qYukubmLau6waIEW1j2UqA3b1qEqdjOYv4VFtCq2rlsEHf+0PYCkdp3XJWM5hpHtzA0mnvAfTt3rfmzFp7jmAIjcoG4R2iP4107X9I0ajdf8AOYw9y4JHwSZB+9Zbq/jTS20ZEG4/Ij8+DWit9CdIymr6RaErduG65yzKUW3b48u5ZLNJn0x2jMDqR0gtrs06q4EkoW/F2yTOPUYn4qF1rxV9U+oHAGAKzup17vyYHoKfXbFfsLvuJzk+k/xNRblwnmkUVLlehpE3pekW6zBmiFLAAqC5BHlUsQJgk/CnBNWd7w6iSG1NottkBCG82xnAPmj9wrgnLJzNVnSdILrlSHPlJGwpIIiCd+CM5EzVk/QV7Jfgztn6OY9fP6VIz1PD9twhTVWgW2AhzEMyK5+AJZZ9QB3x5d6HZUO37QDsdlgBSSBa+oH/ABcb/JHrGa9XoSmfJfxg5s4Pf94T7cV7/wAATd+G+V4BH0ck4HLcbv5FAGeorQt0FIMLfPIE/R5mAT5+J/nvVP1DT7HKgMBgjdtmCO+0x60AOdJIDncVXytlmZc47rmauzdtkhg1oGcgX78nJjMYyZ+/55zTal7Z3IxU8SPSpf8AxvUf/K36ehGMehNAFuNmAptRAhfr3+3oI7Aj8prxL9sj8VvHH/MX8cZKx3wvz64qp/43qJn6zzkYIGDE9u8D8qF61qAZF55+R/lQBbm6hEza7jOpvn29I4Ax6fp7dKetpuBAv38nzAxiDPzmD61TW+s3wIF1gIiMcflQ3WtQf/Wfsee4yDQBck2ombR5j/mL0LERmImD7ZJrP9QM3HIIInkMzD7Mwk/epB61qP8A5W/T59Kiai+zsXclmPJPJoAaooooA9BqfoOtaiz/ANK9cT2V2A+4BzVfRTUmuhNJmy0X9KHUreBqCw9HVD+pWf1qwsf0wa9ePpf/AE/1rI9ONlVlnQsR+F7TPtIJ4IYCCIz7xGKnftVjbzpuRj9neft5vc9+w9qfJ/EFF9f/AKW9cwyLXzsM/wD6qp1X9IOuf/1io/7AF/VQDUa3qrGM6cHHOneOe/m9v1NRNYbDWxtdFcCYWy6kmI2lix+Zo5v4kHFEfVdXvXDL3GJ9yT/GobOTySaTRQ5N9sFFIKKKKkYUUUUATOlsgc/UKAbTl0ZxOI8q9zx96tV1FjcRusREz+zv7yo808fx9qz1FAFld6kAzbbVgrx/0yJE4MFpFI/4lj/o2O3/AKfvP9r7fGKgUUATm6jz/U2BIj8HH4sgzIOf0FQQKKKACiiigAooooAKKKKACiiigAooooAKKKKACiiigAooooAKKKKACiiigAooooAKKKKACiiigAooo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http://www.nasa.gov/images/content/557340main_iss027e036700_1600_946-7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r="21867" b="21661"/>
          <a:stretch/>
        </p:blipFill>
        <p:spPr bwMode="auto">
          <a:xfrm>
            <a:off x="4572063" y="1204122"/>
            <a:ext cx="2949271" cy="255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aviationnews.eu/blog/wp-content/uploads/2010/08/Boeing-GPS-IIF-satellit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" b="16580"/>
          <a:stretch/>
        </p:blipFill>
        <p:spPr bwMode="auto">
          <a:xfrm>
            <a:off x="24438" y="575003"/>
            <a:ext cx="3388394" cy="189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2838450" y="1524000"/>
            <a:ext cx="219075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64277" y="4402256"/>
            <a:ext cx="2234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Launch </a:t>
            </a:r>
            <a:r>
              <a:rPr lang="en-US" sz="2000" dirty="0" smtClean="0"/>
              <a:t>9 Dec</a:t>
            </a:r>
            <a:r>
              <a:rPr lang="en-US" sz="2000" dirty="0" smtClean="0"/>
              <a:t> </a:t>
            </a:r>
            <a:r>
              <a:rPr lang="en-US" sz="2000" dirty="0"/>
              <a:t>2015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775384" y="3516702"/>
            <a:ext cx="2378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Rocket Payload rendezvous  with ISS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599" y="465458"/>
            <a:ext cx="2686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NuvaWorks</a:t>
            </a:r>
            <a:r>
              <a:rPr lang="en-US" dirty="0" smtClean="0"/>
              <a:t> </a:t>
            </a:r>
            <a:r>
              <a:rPr lang="en-US" dirty="0" smtClean="0"/>
              <a:t>SIMPL Satellite </a:t>
            </a:r>
            <a:r>
              <a:rPr lang="en-US" dirty="0" smtClean="0"/>
              <a:t>deployed from ISS into </a:t>
            </a:r>
            <a:r>
              <a:rPr lang="en-US" dirty="0" smtClean="0"/>
              <a:t>1-month </a:t>
            </a:r>
            <a:r>
              <a:rPr lang="en-US" dirty="0" smtClean="0"/>
              <a:t>mission </a:t>
            </a:r>
            <a:r>
              <a:rPr lang="en-US" dirty="0" smtClean="0">
                <a:solidFill>
                  <a:schemeClr val="bg1"/>
                </a:solidFill>
              </a:rPr>
              <a:t>orbit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4652">
            <a:off x="1982089" y="1432419"/>
            <a:ext cx="394823" cy="3962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379C-D593-4BCE-AAB2-FBC3526447F0}" type="slidenum">
              <a:rPr lang="en-US" smtClean="0"/>
              <a:t>12</a:t>
            </a:fld>
            <a:endParaRPr lang="en-US"/>
          </a:p>
        </p:txBody>
      </p:sp>
      <p:pic>
        <p:nvPicPr>
          <p:cNvPr id="4098" name="Picture 2" descr="http://fc00.deviantart.net/fs46/i/2009/191/5/5/Saturn_V_rocket_Vector_100_by_rogele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4" b="9131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26" y="4419600"/>
            <a:ext cx="1626818" cy="2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fc00.deviantart.net/fs46/i/2009/191/5/5/Saturn_V_rocket_Vector_100_by_rogelea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14" b="9131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9234">
            <a:off x="1678312" y="2897580"/>
            <a:ext cx="1096440" cy="17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fc00.deviantart.net/fs46/i/2009/191/5/5/Saturn_V_rocket_Vector_100_by_rogelea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14" b="9131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4428">
            <a:off x="3038064" y="1877394"/>
            <a:ext cx="1096440" cy="17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mbx9" panose="020B0500000000000000" pitchFamily="34" charset="0"/>
              </a:rPr>
              <a:t>System Overview</a:t>
            </a:r>
            <a:endParaRPr lang="en-US" dirty="0">
              <a:solidFill>
                <a:schemeClr val="tx1"/>
              </a:solidFill>
              <a:latin typeface="cmbx9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sz="2800" dirty="0" smtClean="0"/>
              <a:t>Electrical Power System: 28 Volts supplied by host spacecraft</a:t>
            </a:r>
          </a:p>
          <a:p>
            <a:r>
              <a:rPr lang="en-US" sz="2800" dirty="0" smtClean="0"/>
              <a:t>Attitude Control:  Host satellite orients </a:t>
            </a:r>
            <a:r>
              <a:rPr lang="en-US" sz="2800" dirty="0" smtClean="0"/>
              <a:t>satellite and reports GPS position to QIKCOM-1 to </a:t>
            </a:r>
            <a:r>
              <a:rPr lang="en-US" sz="2800" dirty="0" err="1" smtClean="0"/>
              <a:t>determin</a:t>
            </a:r>
            <a:r>
              <a:rPr lang="en-US" sz="2800" dirty="0" smtClean="0"/>
              <a:t> when to beacon on 144.39 over USA</a:t>
            </a:r>
            <a:endParaRPr lang="en-US" sz="2800" dirty="0" smtClean="0"/>
          </a:p>
          <a:p>
            <a:r>
              <a:rPr lang="en-US" sz="2800" dirty="0" smtClean="0"/>
              <a:t>Thermal Control:  -20 °C ↔ 60 °C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45" y="3805443"/>
            <a:ext cx="4260310" cy="262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4462612"/>
            <a:ext cx="29718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en-US" sz="1600" dirty="0" smtClean="0"/>
              <a:t>Engineering model Components </a:t>
            </a:r>
            <a:r>
              <a:rPr lang="en-US" sz="1600" dirty="0" smtClean="0"/>
              <a:t>assembled together on working board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379C-D593-4BCE-AAB2-FBC3526447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mbx9" panose="020B0500000000000000" pitchFamily="34" charset="0"/>
              </a:rPr>
              <a:t>Electrical Power System</a:t>
            </a:r>
            <a:endParaRPr lang="en-US" dirty="0">
              <a:solidFill>
                <a:schemeClr val="tx1"/>
              </a:solidFill>
              <a:latin typeface="cmbx9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Power Budget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379C-D593-4BCE-AAB2-FBC3526447F0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5642138"/>
            <a:ext cx="6594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provided by host bus.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avg</a:t>
            </a:r>
            <a:r>
              <a:rPr lang="en-US" dirty="0" smtClean="0"/>
              <a:t> of 2W consistent with 1U CubeSats, however all is dedicated </a:t>
            </a:r>
            <a:r>
              <a:rPr lang="en-US" dirty="0" smtClean="0"/>
              <a:t>to the user data relay mission </a:t>
            </a:r>
            <a:r>
              <a:rPr lang="en-US" dirty="0" smtClean="0"/>
              <a:t>rather than  other subsystems </a:t>
            </a:r>
            <a:r>
              <a:rPr lang="en-US" dirty="0" smtClean="0"/>
              <a:t>allowing 4 Watt downlink power</a:t>
            </a:r>
            <a:endParaRPr lang="en-US" baseline="-2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74" y="1066800"/>
            <a:ext cx="3264477" cy="33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00171" y="4572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bx9" panose="020B0500000000000000" pitchFamily="34" charset="0"/>
              </a:rPr>
              <a:t>PCB Board Design</a:t>
            </a:r>
            <a:endParaRPr lang="en-US" dirty="0">
              <a:latin typeface="cmbx9" panose="020B0500000000000000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087081"/>
              </p:ext>
            </p:extLst>
          </p:nvPr>
        </p:nvGraphicFramePr>
        <p:xfrm>
          <a:off x="609600" y="1584226"/>
          <a:ext cx="5590570" cy="2987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0357"/>
                <a:gridCol w="806332"/>
                <a:gridCol w="806332"/>
                <a:gridCol w="645066"/>
                <a:gridCol w="600270"/>
                <a:gridCol w="645066"/>
                <a:gridCol w="627147"/>
              </a:tblGrid>
              <a:tr h="339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Power Budget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534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Load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Operating Voltage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 </a:t>
                      </a:r>
                      <a:r>
                        <a:rPr lang="en-US" sz="1200" baseline="-25000">
                          <a:effectLst/>
                        </a:rPr>
                        <a:t>pk </a:t>
                      </a:r>
                      <a:r>
                        <a:rPr lang="en-US" sz="1200">
                          <a:effectLst/>
                        </a:rPr>
                        <a:t>(mA)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Duty Cycle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r>
                        <a:rPr lang="en-US" sz="1200" baseline="-25000">
                          <a:effectLst/>
                        </a:rPr>
                        <a:t> avg </a:t>
                      </a:r>
                      <a:r>
                        <a:rPr lang="en-US" sz="1200">
                          <a:effectLst/>
                        </a:rPr>
                        <a:t>(mA)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28V I</a:t>
                      </a:r>
                      <a:r>
                        <a:rPr lang="en-US" sz="1200" baseline="-25000">
                          <a:effectLst/>
                        </a:rPr>
                        <a:t>pk </a:t>
                      </a:r>
                      <a:r>
                        <a:rPr lang="en-US" sz="1200">
                          <a:effectLst/>
                        </a:rPr>
                        <a:t>(mA)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28V I</a:t>
                      </a:r>
                      <a:r>
                        <a:rPr lang="en-US" sz="1200" baseline="-25000">
                          <a:effectLst/>
                        </a:rPr>
                        <a:t>ave </a:t>
                      </a:r>
                      <a:r>
                        <a:rPr lang="en-US" sz="1200">
                          <a:effectLst/>
                        </a:rPr>
                        <a:t>(mA)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</a:tr>
              <a:tr h="3019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Beacon (Standby)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98.3%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14.75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7.14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7.02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</a:tr>
              <a:tr h="3019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Beacon (TX)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1.70%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476.2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</a:tr>
              <a:tr h="3019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MTT4 (TX-users)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1.7%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55.6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</a:tr>
              <a:tr h="3019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MTT4 (TX-Telemetry)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55.6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</a:tr>
              <a:tr h="3019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MTT4 (RX)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45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45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8.93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8.93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</a:tr>
              <a:tr h="3019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Power Amp (TX)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476.2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47.62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</a:tr>
              <a:tr h="3019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1079.6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74.8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2700" marR="12700" marT="12700" marB="6350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068046"/>
              </p:ext>
            </p:extLst>
          </p:nvPr>
        </p:nvGraphicFramePr>
        <p:xfrm>
          <a:off x="609600" y="4805364"/>
          <a:ext cx="4371975" cy="643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8825"/>
                <a:gridCol w="2343150"/>
              </a:tblGrid>
              <a:tr h="300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 V - Peak </a:t>
                      </a:r>
                      <a:r>
                        <a:rPr lang="en-US" sz="1400" dirty="0" smtClean="0">
                          <a:effectLst/>
                        </a:rPr>
                        <a:t>Power (W)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 V – Average </a:t>
                      </a:r>
                      <a:r>
                        <a:rPr lang="en-US" sz="1400" dirty="0" smtClean="0">
                          <a:effectLst/>
                        </a:rPr>
                        <a:t>Power (W)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12700" marR="12700" marT="127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2.1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12700" marR="12700" marT="12700" marB="63500"/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614613" y="3784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8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mbx9" panose="020B0500000000000000" pitchFamily="34" charset="0"/>
              </a:rPr>
              <a:t>Telemetry and Link Budget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650770"/>
              </p:ext>
            </p:extLst>
          </p:nvPr>
        </p:nvGraphicFramePr>
        <p:xfrm>
          <a:off x="1371600" y="1676400"/>
          <a:ext cx="3200400" cy="3839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186"/>
                <a:gridCol w="1555214"/>
              </a:tblGrid>
              <a:tr h="3796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Frequencies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145.825 MHz - 4 Watt - AX.25 Telemetry downlink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973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ITU Emission Designator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16K0F1D, FM, 1200-9600 baud AX.25 data rate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310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Antenna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Cross polarized 1/4 wave whips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28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Power transmitted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6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dBW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03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Transmitter Gain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0 dB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78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Receiver Gain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15 dB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973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Space Loss at max range of 3000 km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-145.5 dB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973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Computed Receiver Power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-127.5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dBW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34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RX threshold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r>
                        <a:rPr lang="en-US" sz="1000" u="none" strike="noStrike" dirty="0" smtClean="0">
                          <a:effectLst/>
                        </a:rPr>
                        <a:t>146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dBW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973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Margin at horizon for Oscar class sation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18.5 dB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973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Margin for hand-held </a:t>
                      </a:r>
                      <a:r>
                        <a:rPr lang="en-US" sz="1200" b="1" u="none" strike="noStrike" dirty="0" err="1">
                          <a:effectLst/>
                        </a:rPr>
                        <a:t>omni</a:t>
                      </a:r>
                      <a:r>
                        <a:rPr lang="en-US" sz="1200" b="1" u="none" strike="noStrike" dirty="0">
                          <a:effectLst/>
                        </a:rPr>
                        <a:t>-antenna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3.5 dB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872423"/>
              </p:ext>
            </p:extLst>
          </p:nvPr>
        </p:nvGraphicFramePr>
        <p:xfrm>
          <a:off x="5257800" y="1676400"/>
          <a:ext cx="2819400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2457"/>
                <a:gridCol w="1626943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TT&amp;C and Downlink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Operations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United States Naval Academy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Mission Downlinks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Amateur Radio Operators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004788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379C-D593-4BCE-AAB2-FBC3526447F0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5642138"/>
            <a:ext cx="659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3.5 dB sufficient </a:t>
            </a:r>
            <a:r>
              <a:rPr lang="en-US" dirty="0" smtClean="0"/>
              <a:t>margin to a walkie-talkie for </a:t>
            </a:r>
            <a:r>
              <a:rPr lang="en-US" dirty="0" smtClean="0"/>
              <a:t>any amateur operator to communicate with </a:t>
            </a:r>
            <a:r>
              <a:rPr lang="en-US" dirty="0" smtClean="0"/>
              <a:t>QIKcom-1 </a:t>
            </a:r>
            <a:r>
              <a:rPr lang="en-US" dirty="0" smtClean="0"/>
              <a:t>if within view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4975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mbx9" panose="020B0500000000000000" pitchFamily="34" charset="0"/>
              </a:rPr>
              <a:t>Antenna Deployment System</a:t>
            </a:r>
            <a:endParaRPr lang="en-US" dirty="0">
              <a:solidFill>
                <a:schemeClr val="tx1"/>
              </a:solidFill>
              <a:latin typeface="cmbx9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4648200" cy="4572000"/>
          </a:xfrm>
        </p:spPr>
        <p:txBody>
          <a:bodyPr/>
          <a:lstStyle/>
          <a:p>
            <a:r>
              <a:rPr lang="en-US" dirty="0" smtClean="0"/>
              <a:t>Orthogonal dual </a:t>
            </a:r>
            <a:r>
              <a:rPr lang="en-US" dirty="0" smtClean="0"/>
              <a:t>2m whip antennas</a:t>
            </a:r>
            <a:endParaRPr lang="en-US" dirty="0" smtClean="0"/>
          </a:p>
          <a:p>
            <a:r>
              <a:rPr lang="en-US" dirty="0" smtClean="0"/>
              <a:t>Lone </a:t>
            </a:r>
            <a:r>
              <a:rPr lang="en-US" dirty="0" smtClean="0"/>
              <a:t>burn resistor tied </a:t>
            </a:r>
            <a:r>
              <a:rPr lang="en-US" dirty="0" smtClean="0"/>
              <a:t>with</a:t>
            </a:r>
            <a:r>
              <a:rPr lang="en-US" dirty="0"/>
              <a:t> </a:t>
            </a:r>
            <a:r>
              <a:rPr lang="en-US" dirty="0" smtClean="0"/>
              <a:t>fishing </a:t>
            </a:r>
            <a:r>
              <a:rPr lang="en-US" dirty="0" smtClean="0"/>
              <a:t>line</a:t>
            </a:r>
            <a:endParaRPr lang="en-US" dirty="0" smtClean="0"/>
          </a:p>
          <a:p>
            <a:r>
              <a:rPr lang="en-US" dirty="0" smtClean="0"/>
              <a:t>Reliability demonstrated: 50 of 50 </a:t>
            </a:r>
            <a:r>
              <a:rPr lang="en-US" dirty="0" smtClean="0"/>
              <a:t>successful tests for confidence</a:t>
            </a:r>
          </a:p>
          <a:p>
            <a:r>
              <a:rPr lang="en-US" dirty="0" smtClean="0"/>
              <a:t>Stacked housing </a:t>
            </a:r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96" y="1729834"/>
            <a:ext cx="3286551" cy="251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869172" y="4267200"/>
            <a:ext cx="2438400" cy="462947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en-US" sz="1500" dirty="0" smtClean="0"/>
              <a:t>Antenna deployment system</a:t>
            </a:r>
            <a:endParaRPr lang="en-US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379C-D593-4BCE-AAB2-FBC3526447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Thermal and EPS Sensors</a:t>
            </a:r>
            <a:endParaRPr lang="en-US" sz="3000" dirty="0">
              <a:solidFill>
                <a:schemeClr val="tx1"/>
              </a:solidFill>
              <a:latin typeface="cmbx9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361214"/>
            <a:ext cx="3657601" cy="14859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mbx9" panose="020B0500000000000000" pitchFamily="34" charset="0"/>
              </a:rPr>
              <a:t>Recent test:</a:t>
            </a:r>
          </a:p>
          <a:p>
            <a:pPr marL="454914" lvl="1" indent="0">
              <a:buNone/>
            </a:pPr>
            <a:r>
              <a:rPr lang="en-US" sz="1600" dirty="0" smtClean="0">
                <a:latin typeface="cmbx9" panose="020B0500000000000000" pitchFamily="34" charset="0"/>
              </a:rPr>
              <a:t>Thermistor Calibration </a:t>
            </a:r>
            <a:endParaRPr lang="en-US" sz="1600" dirty="0">
              <a:latin typeface="cmbx9" panose="020B0500000000000000" pitchFamily="34" charset="0"/>
            </a:endParaRPr>
          </a:p>
          <a:p>
            <a:pPr marL="454914" lvl="1" indent="0">
              <a:buNone/>
            </a:pPr>
            <a:r>
              <a:rPr lang="en-US" sz="1600" dirty="0" smtClean="0">
                <a:latin typeface="cmbx9" panose="020B0500000000000000" pitchFamily="34" charset="0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2161051" cy="185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746378"/>
              </p:ext>
            </p:extLst>
          </p:nvPr>
        </p:nvGraphicFramePr>
        <p:xfrm>
          <a:off x="5327933" y="3200400"/>
          <a:ext cx="3493454" cy="205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379C-D593-4BCE-AAB2-FBC3526447F0}" type="slidenum">
              <a:rPr lang="en-US" smtClean="0"/>
              <a:t>17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9733" y="1326078"/>
            <a:ext cx="4648200" cy="4572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2000" dirty="0" smtClean="0"/>
              <a:t>  5 </a:t>
            </a:r>
            <a:r>
              <a:rPr lang="en-US" sz="2000" dirty="0" smtClean="0"/>
              <a:t>telemetry Sensors</a:t>
            </a:r>
            <a:r>
              <a:rPr lang="en-US" sz="2000" dirty="0"/>
              <a:t>: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2000" dirty="0"/>
              <a:t>2 Thermistors located on MTT4 and power amplifier, monitor safe operating temperatures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2000" dirty="0"/>
              <a:t>1 Voltage and 1 current sensors to monitor input from host bus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2000" dirty="0" smtClean="0"/>
              <a:t>12V </a:t>
            </a:r>
            <a:r>
              <a:rPr lang="en-US" sz="2000" dirty="0"/>
              <a:t>sensor to monitor proper regulation of power to power amplifier and </a:t>
            </a:r>
            <a:r>
              <a:rPr lang="en-US" sz="2000" dirty="0" smtClean="0"/>
              <a:t>beacon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2000" dirty="0" smtClean="0"/>
              <a:t>GPS and Host power status included in a telemetry beacon</a:t>
            </a:r>
            <a:endParaRPr lang="en-US" sz="2000" dirty="0"/>
          </a:p>
          <a:p>
            <a:pPr marL="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2000" dirty="0"/>
              <a:t>Tests completed to date: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Thermistor Calibration</a:t>
            </a:r>
          </a:p>
        </p:txBody>
      </p:sp>
    </p:spTree>
    <p:extLst>
      <p:ext uri="{BB962C8B-B14F-4D97-AF65-F5344CB8AC3E}">
        <p14:creationId xmlns:p14="http://schemas.microsoft.com/office/powerpoint/2010/main" val="30075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  <a:latin typeface="cmbx9" panose="020B0500000000000000" pitchFamily="34" charset="0"/>
              </a:rPr>
              <a:t>Conclusions</a:t>
            </a:r>
            <a:endParaRPr lang="en-US" sz="5400" dirty="0">
              <a:solidFill>
                <a:schemeClr val="tx1"/>
              </a:solidFill>
              <a:latin typeface="cmbx9" panose="020B0500000000000000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379C-D593-4BCE-AAB2-FBC3526447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mbx9" panose="020B0500000000000000" pitchFamily="34" charset="0"/>
              </a:rPr>
              <a:t>Summary</a:t>
            </a:r>
            <a:endParaRPr lang="en-US" dirty="0">
              <a:solidFill>
                <a:schemeClr val="tx1"/>
              </a:solidFill>
              <a:latin typeface="cmbx9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05200"/>
            <a:ext cx="5943600" cy="3352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COTS and USNA components combined in rapid manner</a:t>
            </a:r>
          </a:p>
          <a:p>
            <a:pPr lvl="1"/>
            <a:r>
              <a:rPr lang="en-US" sz="2000" dirty="0" smtClean="0"/>
              <a:t>Turnaround of 5 months achieved</a:t>
            </a:r>
          </a:p>
          <a:p>
            <a:pPr lvl="2"/>
            <a:r>
              <a:rPr lang="en-US" sz="2000" dirty="0" smtClean="0"/>
              <a:t>Reduced lead time by 1/4 of previous comparable USNA satellite (PCSAT2)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Satellite enthusiasts notified </a:t>
            </a:r>
            <a:r>
              <a:rPr lang="en-US" sz="2000" dirty="0" smtClean="0"/>
              <a:t>via alert beacon when </a:t>
            </a:r>
            <a:r>
              <a:rPr lang="en-US" sz="2000" dirty="0" smtClean="0"/>
              <a:t>satellite </a:t>
            </a:r>
            <a:r>
              <a:rPr lang="en-US" sz="2000" dirty="0" smtClean="0"/>
              <a:t>is overhead</a:t>
            </a:r>
            <a:endParaRPr lang="en-US" sz="2000" dirty="0" smtClean="0"/>
          </a:p>
          <a:p>
            <a:pPr lvl="2"/>
            <a:r>
              <a:rPr lang="en-US" sz="2000" dirty="0" smtClean="0"/>
              <a:t>Link budget indicates beacon sufficient</a:t>
            </a:r>
          </a:p>
          <a:p>
            <a:pPr lvl="1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379C-D593-4BCE-AAB2-FBC3526447F0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4" descr="http://www.nasa.gov/mission_pages/station/research/experiments/MISSE-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2365375" cy="177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91009"/>
              </p:ext>
            </p:extLst>
          </p:nvPr>
        </p:nvGraphicFramePr>
        <p:xfrm>
          <a:off x="1856613" y="914400"/>
          <a:ext cx="6592887" cy="2285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4695"/>
                <a:gridCol w="2339096"/>
                <a:gridCol w="2339096"/>
              </a:tblGrid>
              <a:tr h="3209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Host Requirements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Parameter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met?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Voltage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28V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Temperature Range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-20 °C 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-  60</a:t>
                      </a:r>
                      <a:r>
                        <a:rPr lang="en-US" sz="1400" u="none" strike="noStrike" dirty="0" smtClean="0">
                          <a:effectLst/>
                        </a:rPr>
                        <a:t>°C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Requires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Testing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35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Housing</a:t>
                      </a:r>
                      <a:r>
                        <a:rPr lang="en-US" sz="1400" baseline="0" dirty="0" smtClean="0"/>
                        <a:t> Structure Size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 larger than 4” x 6”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01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Communications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Reliable</a:t>
                      </a:r>
                      <a:r>
                        <a:rPr lang="en-US" sz="1400" baseline="0" dirty="0" smtClean="0"/>
                        <a:t> dual-antenna deployment system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Requires</a:t>
                      </a:r>
                      <a:r>
                        <a:rPr lang="en-US" sz="1400" baseline="0" dirty="0" smtClean="0"/>
                        <a:t> Testing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3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mbx9" panose="020B0500000000000000" pitchFamily="34" charset="0"/>
              </a:rPr>
              <a:t>Problem Background</a:t>
            </a:r>
            <a:endParaRPr lang="en-US" dirty="0">
              <a:solidFill>
                <a:schemeClr val="tx1"/>
              </a:solidFill>
              <a:latin typeface="cmbx9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Automatic Packet Reporting System Protocol (APRS) is the primary communications protocol used by </a:t>
            </a:r>
            <a:r>
              <a:rPr lang="en-US" dirty="0" smtClean="0"/>
              <a:t>several USNA student satellites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With long development time, the response time for short fuse launch opportunities is limited </a:t>
            </a:r>
          </a:p>
          <a:p>
            <a:endParaRPr lang="en-US" dirty="0" smtClean="0"/>
          </a:p>
          <a:p>
            <a:r>
              <a:rPr lang="en-US" dirty="0" smtClean="0"/>
              <a:t>There is </a:t>
            </a:r>
            <a:r>
              <a:rPr lang="en-US" dirty="0" smtClean="0"/>
              <a:t>only one </a:t>
            </a:r>
            <a:r>
              <a:rPr lang="en-US" dirty="0" smtClean="0"/>
              <a:t>APRS </a:t>
            </a:r>
            <a:r>
              <a:rPr lang="en-US" dirty="0" smtClean="0"/>
              <a:t>amateur satellite </a:t>
            </a:r>
            <a:r>
              <a:rPr lang="en-US" dirty="0" smtClean="0"/>
              <a:t>in operation currently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379C-D593-4BCE-AAB2-FBC3526447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mbx9" panose="020B0500000000000000" pitchFamily="34" charset="0"/>
              </a:rPr>
              <a:t>Future Schedule</a:t>
            </a:r>
            <a:endParaRPr lang="en-US" dirty="0">
              <a:solidFill>
                <a:schemeClr val="tx1"/>
              </a:solidFill>
              <a:latin typeface="cmbx9" panose="020B0500000000000000" pitchFamily="34" charset="0"/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469259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379C-D593-4BCE-AAB2-FBC3526447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mbx9"/>
              </a:rPr>
              <a:t>Acknowledgements</a:t>
            </a:r>
            <a:endParaRPr lang="en-US" dirty="0">
              <a:solidFill>
                <a:schemeClr val="tx1"/>
              </a:solidFill>
              <a:latin typeface="cmbx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dirty="0" smtClean="0"/>
              <a:t>CDR Robert </a:t>
            </a:r>
            <a:r>
              <a:rPr lang="en-US" sz="3600" dirty="0" err="1" smtClean="0"/>
              <a:t>Bruninga</a:t>
            </a:r>
            <a:r>
              <a:rPr lang="en-US" sz="3600" dirty="0" smtClean="0"/>
              <a:t>, USN (ret.)</a:t>
            </a:r>
          </a:p>
          <a:p>
            <a:pPr marL="68580" indent="0">
              <a:buNone/>
            </a:pPr>
            <a:r>
              <a:rPr lang="en-US" sz="3600" dirty="0" smtClean="0"/>
              <a:t>Assistant Professor </a:t>
            </a:r>
            <a:r>
              <a:rPr lang="en-US" sz="3600" dirty="0" err="1" smtClean="0"/>
              <a:t>Jin</a:t>
            </a:r>
            <a:r>
              <a:rPr lang="en-US" sz="3600" dirty="0" smtClean="0"/>
              <a:t> Kang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450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Thank you for your time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mbx9" panose="020B0500000000000000" pitchFamily="34" charset="0"/>
              </a:rPr>
              <a:t>Slow Development Time</a:t>
            </a:r>
            <a:endParaRPr lang="en-US" dirty="0">
              <a:solidFill>
                <a:schemeClr val="tx1"/>
              </a:solidFill>
              <a:latin typeface="cmbx9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5029200" cy="5334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PCSAT-1 : </a:t>
            </a:r>
            <a:r>
              <a:rPr lang="en-US" sz="2400" dirty="0" err="1" smtClean="0"/>
              <a:t>comm</a:t>
            </a:r>
            <a:r>
              <a:rPr lang="en-US" sz="2400" dirty="0" smtClean="0"/>
              <a:t> </a:t>
            </a:r>
            <a:r>
              <a:rPr lang="en-US" sz="2400" dirty="0" smtClean="0"/>
              <a:t>satellite, 4 years to design and deliver for launch</a:t>
            </a:r>
          </a:p>
          <a:p>
            <a:pPr lvl="1"/>
            <a:r>
              <a:rPr lang="en-US" sz="2000" dirty="0" smtClean="0"/>
              <a:t>Still </a:t>
            </a:r>
            <a:r>
              <a:rPr lang="en-US" sz="2000" dirty="0" err="1" smtClean="0"/>
              <a:t>sem</a:t>
            </a:r>
            <a:r>
              <a:rPr lang="en-US" sz="2000" dirty="0" smtClean="0"/>
              <a:t>-operational (in good sun)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PSAT: communications CubeSat, </a:t>
            </a:r>
          </a:p>
          <a:p>
            <a:pPr lvl="1"/>
            <a:r>
              <a:rPr lang="en-US" sz="2000" dirty="0" smtClean="0"/>
              <a:t>Time to deliver: ~6 years</a:t>
            </a:r>
          </a:p>
          <a:p>
            <a:pPr lvl="1"/>
            <a:r>
              <a:rPr lang="en-US" sz="2000" dirty="0" smtClean="0"/>
              <a:t>Currently in work – manifest 2015</a:t>
            </a:r>
          </a:p>
          <a:p>
            <a:pPr marL="68580" indent="0">
              <a:buNone/>
            </a:pPr>
            <a:endParaRPr lang="en-US" sz="2400" dirty="0"/>
          </a:p>
          <a:p>
            <a:r>
              <a:rPr lang="en-US" sz="2400" dirty="0" smtClean="0"/>
              <a:t>PCSAT-2</a:t>
            </a:r>
            <a:r>
              <a:rPr lang="en-US" sz="2400" dirty="0" smtClean="0"/>
              <a:t>: communication payload, 2 years, attached to ISS</a:t>
            </a:r>
          </a:p>
          <a:p>
            <a:pPr lvl="1"/>
            <a:r>
              <a:rPr lang="en-US" sz="2000" dirty="0" smtClean="0"/>
              <a:t>Returned to </a:t>
            </a:r>
            <a:r>
              <a:rPr lang="en-US" sz="2000" dirty="0" smtClean="0"/>
              <a:t>Earth after 1 year</a:t>
            </a:r>
            <a:endParaRPr lang="en-US" sz="2000" dirty="0" smtClean="0"/>
          </a:p>
        </p:txBody>
      </p:sp>
      <p:pic>
        <p:nvPicPr>
          <p:cNvPr id="1028" name="Picture 4" descr="http://www.nasa.gov/mission_pages/station/research/experiments/MISSE-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150" y="4876800"/>
            <a:ext cx="2365375" cy="177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379C-D593-4BCE-AAB2-FBC3526447F0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 descr="http://space.skyrocket.de/img_sat/psat_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526" y="3124200"/>
            <a:ext cx="2206625" cy="157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ob Bruninga and Midship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964" y="914400"/>
            <a:ext cx="2565747" cy="192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mbx9" panose="020B0500000000000000" pitchFamily="34" charset="0"/>
              </a:rPr>
              <a:t>Automatic Packet Reporting System (APRS)</a:t>
            </a:r>
            <a:endParaRPr lang="en-US" dirty="0">
              <a:solidFill>
                <a:schemeClr val="tx1"/>
              </a:solidFill>
              <a:latin typeface="cmbx9" panose="020B0500000000000000" pitchFamily="34" charset="0"/>
            </a:endParaRPr>
          </a:p>
        </p:txBody>
      </p:sp>
      <p:pic>
        <p:nvPicPr>
          <p:cNvPr id="4" name="Picture 3" descr="http://aprs.org/buoy/constell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56284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379C-D593-4BCE-AAB2-FBC3526447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mbx9" panose="020B0500000000000000" pitchFamily="34" charset="0"/>
              </a:rPr>
              <a:t>Host Satellite Opportunity</a:t>
            </a:r>
            <a:endParaRPr lang="en-US" dirty="0">
              <a:solidFill>
                <a:schemeClr val="tx1"/>
              </a:solidFill>
              <a:latin typeface="cmbx9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NovaWurks </a:t>
            </a:r>
            <a:r>
              <a:rPr lang="en-US" dirty="0" smtClean="0"/>
              <a:t>has offered to </a:t>
            </a:r>
            <a:r>
              <a:rPr lang="en-US" dirty="0" smtClean="0"/>
              <a:t>fly </a:t>
            </a:r>
            <a:r>
              <a:rPr lang="en-US" dirty="0" smtClean="0"/>
              <a:t>a USNA </a:t>
            </a:r>
            <a:r>
              <a:rPr lang="en-US" dirty="0" smtClean="0"/>
              <a:t>student module </a:t>
            </a:r>
            <a:r>
              <a:rPr lang="en-US" dirty="0" smtClean="0"/>
              <a:t>on a host satellite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Host satellite provides:</a:t>
            </a:r>
          </a:p>
          <a:p>
            <a:pPr lvl="2"/>
            <a:r>
              <a:rPr lang="en-US" dirty="0" smtClean="0"/>
              <a:t>Power </a:t>
            </a:r>
          </a:p>
          <a:p>
            <a:pPr lvl="2"/>
            <a:r>
              <a:rPr lang="en-US" dirty="0" smtClean="0"/>
              <a:t>Thermal control</a:t>
            </a:r>
          </a:p>
          <a:p>
            <a:pPr lvl="2"/>
            <a:r>
              <a:rPr lang="en-US" dirty="0" smtClean="0"/>
              <a:t>Attitude determination system</a:t>
            </a:r>
          </a:p>
          <a:p>
            <a:pPr lvl="2"/>
            <a:r>
              <a:rPr lang="en-US" dirty="0" smtClean="0"/>
              <a:t>Location for mounting interface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18" y="2416801"/>
            <a:ext cx="2147888" cy="218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904" y="5029200"/>
            <a:ext cx="15621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096000" y="3733800"/>
            <a:ext cx="1600200" cy="14478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8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138" y="304800"/>
            <a:ext cx="54102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mbx9" panose="020B0500000000000000" pitchFamily="34" charset="0"/>
              </a:rPr>
              <a:t>Requirements: Host</a:t>
            </a:r>
            <a:endParaRPr lang="en-US" dirty="0">
              <a:solidFill>
                <a:schemeClr val="tx1"/>
              </a:solidFill>
              <a:latin typeface="cmbx9" panose="020B0500000000000000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567942"/>
              </p:ext>
            </p:extLst>
          </p:nvPr>
        </p:nvGraphicFramePr>
        <p:xfrm>
          <a:off x="1752600" y="1447800"/>
          <a:ext cx="6400800" cy="4267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1097"/>
                <a:gridCol w="3519703"/>
              </a:tblGrid>
              <a:tr h="62266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Host Requirements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26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u="none" strike="noStrike" dirty="0" smtClean="0">
                          <a:effectLst/>
                        </a:rPr>
                        <a:t>Voltage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u="none" strike="noStrike" dirty="0" smtClean="0">
                          <a:effectLst/>
                        </a:rPr>
                        <a:t>28V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70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u="none" strike="noStrike" dirty="0" smtClean="0">
                          <a:effectLst/>
                        </a:rPr>
                        <a:t>Temperature Range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aseline="0" dirty="0" smtClean="0"/>
                        <a:t> </a:t>
                      </a:r>
                      <a:r>
                        <a:rPr lang="en-US" sz="2600" u="none" strike="noStrike" dirty="0" smtClean="0">
                          <a:effectLst/>
                        </a:rPr>
                        <a:t>-20 °C </a:t>
                      </a:r>
                      <a:r>
                        <a:rPr lang="en-US" sz="2600" u="none" strike="noStrike" baseline="0" dirty="0" smtClean="0">
                          <a:effectLst/>
                        </a:rPr>
                        <a:t> -  60</a:t>
                      </a:r>
                      <a:r>
                        <a:rPr lang="en-US" sz="2600" u="none" strike="noStrike" dirty="0" smtClean="0">
                          <a:effectLst/>
                        </a:rPr>
                        <a:t>°C</a:t>
                      </a:r>
                      <a:endParaRPr lang="en-US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96258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Housing</a:t>
                      </a:r>
                      <a:r>
                        <a:rPr lang="en-US" sz="2600" baseline="0" dirty="0" smtClean="0"/>
                        <a:t> Structure Size</a:t>
                      </a:r>
                      <a:endParaRPr lang="en-US" sz="2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No larger than 4” x 6”</a:t>
                      </a:r>
                      <a:endParaRPr lang="en-US" sz="2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54998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Communications</a:t>
                      </a:r>
                      <a:endParaRPr lang="en-US" sz="2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Reliable</a:t>
                      </a:r>
                      <a:r>
                        <a:rPr lang="en-US" sz="2600" baseline="0" dirty="0" smtClean="0"/>
                        <a:t> dual-antenna deployment system</a:t>
                      </a:r>
                      <a:endParaRPr lang="en-US" sz="2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379C-D593-4BCE-AAB2-FBC3526447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mbx9" panose="020B0500000000000000" pitchFamily="34" charset="0"/>
              </a:rPr>
              <a:t>Requirements: USNA</a:t>
            </a:r>
            <a:endParaRPr lang="en-US" dirty="0">
              <a:solidFill>
                <a:schemeClr val="tx1"/>
              </a:solidFill>
              <a:latin typeface="cmbx9" panose="020B0500000000000000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201097"/>
              </p:ext>
            </p:extLst>
          </p:nvPr>
        </p:nvGraphicFramePr>
        <p:xfrm>
          <a:off x="2057400" y="1524000"/>
          <a:ext cx="5329052" cy="3076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9432"/>
                <a:gridCol w="2589620"/>
              </a:tblGrid>
              <a:tr h="29224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USNA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Requirements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1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Users ~per </a:t>
                      </a:r>
                      <a:r>
                        <a:rPr lang="en-US" sz="2000" u="none" strike="noStrike" dirty="0" smtClean="0">
                          <a:effectLst/>
                        </a:rPr>
                        <a:t>minute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05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Packets ~per </a:t>
                      </a:r>
                      <a:r>
                        <a:rPr lang="en-US" sz="2000" u="none" strike="noStrike" dirty="0" smtClean="0">
                          <a:effectLst/>
                        </a:rPr>
                        <a:t>pass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93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Operational Availability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Dependent on host specs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1689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Thermal Control : From Host S/C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Host provides Temp </a:t>
                      </a:r>
                      <a:r>
                        <a:rPr lang="en-US" sz="2000" u="none" strike="noStrike" dirty="0" smtClean="0">
                          <a:effectLst/>
                        </a:rPr>
                        <a:t>Control </a:t>
                      </a:r>
                      <a:r>
                        <a:rPr lang="en-US" sz="2000" u="none" strike="noStrike" dirty="0">
                          <a:effectLst/>
                        </a:rPr>
                        <a:t>within Min / Max Range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495393"/>
              </p:ext>
            </p:extLst>
          </p:nvPr>
        </p:nvGraphicFramePr>
        <p:xfrm>
          <a:off x="1600200" y="4876800"/>
          <a:ext cx="6272219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9782"/>
                <a:gridCol w="2671797"/>
                <a:gridCol w="1810640"/>
              </a:tblGrid>
              <a:tr h="23066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Schedule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6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Threshold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Objective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Delivery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29-Dec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15-Dec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90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Lifetime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5 </a:t>
                      </a:r>
                      <a:r>
                        <a:rPr lang="en-US" sz="2000" u="none" strike="noStrike" dirty="0">
                          <a:effectLst/>
                        </a:rPr>
                        <a:t>months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4.5 </a:t>
                      </a:r>
                      <a:r>
                        <a:rPr lang="en-US" sz="2000" u="none" strike="noStrike" dirty="0">
                          <a:effectLst/>
                        </a:rPr>
                        <a:t>months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613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Reliability confidence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6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mbx9" panose="020B0500000000000000" pitchFamily="34" charset="0"/>
              </a:rPr>
              <a:t>QIKcom-1 </a:t>
            </a:r>
            <a:r>
              <a:rPr lang="en-US" dirty="0" smtClean="0">
                <a:solidFill>
                  <a:schemeClr val="tx1"/>
                </a:solidFill>
                <a:latin typeface="cmbx9" panose="020B0500000000000000" pitchFamily="34" charset="0"/>
              </a:rPr>
              <a:t>Objectives</a:t>
            </a:r>
            <a:endParaRPr lang="en-US" dirty="0">
              <a:solidFill>
                <a:schemeClr val="tx1"/>
              </a:solidFill>
              <a:latin typeface="cmbx9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Produce a transponder for Amateur Satellite Service within </a:t>
            </a:r>
            <a:r>
              <a:rPr lang="en-US" dirty="0" smtClean="0"/>
              <a:t>short-fuse 5 </a:t>
            </a:r>
            <a:r>
              <a:rPr lang="en-US" dirty="0" smtClean="0"/>
              <a:t>month period</a:t>
            </a:r>
          </a:p>
          <a:p>
            <a:r>
              <a:rPr lang="en-US" dirty="0" smtClean="0"/>
              <a:t>Provide an on-board beacon to actively notify wilderness terrestrial amateur radio users in North America when satellite is available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379C-D593-4BCE-AAB2-FBC3526447F0}" type="slidenum">
              <a:rPr lang="en-US" smtClean="0"/>
              <a:t>8</a:t>
            </a:fld>
            <a:endParaRPr lang="en-US"/>
          </a:p>
        </p:txBody>
      </p:sp>
      <p:pic>
        <p:nvPicPr>
          <p:cNvPr id="5122" name="Picture 2" descr="http://aprs.org/photos/traffic-jun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70366"/>
            <a:ext cx="440968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6503512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APRS Integrated Network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2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mbx9" panose="020B0500000000000000" pitchFamily="34" charset="0"/>
              </a:rPr>
              <a:t>Solution</a:t>
            </a:r>
            <a:endParaRPr lang="en-US" dirty="0">
              <a:solidFill>
                <a:schemeClr val="tx1"/>
              </a:solidFill>
              <a:latin typeface="cmbx9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USNA shall combine  following COTS  and self-designed components to produce module 	</a:t>
            </a:r>
          </a:p>
          <a:p>
            <a:pPr marL="454914" lvl="1" indent="0">
              <a:buNone/>
            </a:pPr>
            <a:r>
              <a:rPr lang="en-US" sz="1600" b="1" dirty="0" smtClean="0"/>
              <a:t>	</a:t>
            </a:r>
            <a:r>
              <a:rPr lang="en-US" sz="2000" b="1" dirty="0" smtClean="0"/>
              <a:t>COTS:</a:t>
            </a:r>
          </a:p>
          <a:p>
            <a:pPr lvl="2"/>
            <a:r>
              <a:rPr lang="en-US" sz="1800" dirty="0" smtClean="0"/>
              <a:t>MT-TT4 </a:t>
            </a:r>
            <a:r>
              <a:rPr lang="en-US" sz="1800" dirty="0" smtClean="0"/>
              <a:t>transponder from Byonics.com: </a:t>
            </a:r>
            <a:endParaRPr lang="en-US" sz="1800" dirty="0" smtClean="0"/>
          </a:p>
          <a:p>
            <a:pPr lvl="2"/>
            <a:r>
              <a:rPr lang="en-US" sz="1800" dirty="0" smtClean="0"/>
              <a:t>Micro-Amp 3 power amplifier: necessary to boost antenna power</a:t>
            </a:r>
          </a:p>
          <a:p>
            <a:pPr lvl="2"/>
            <a:r>
              <a:rPr lang="en-US" sz="1800" dirty="0" err="1" smtClean="0"/>
              <a:t>Mictro-Trak</a:t>
            </a:r>
            <a:r>
              <a:rPr lang="en-US" sz="1800" dirty="0" smtClean="0"/>
              <a:t> 8000 FA communications beacon: operates on terrestrial frequency, notifies users of satellite overhead</a:t>
            </a:r>
          </a:p>
          <a:p>
            <a:pPr marL="68580" indent="0">
              <a:buNone/>
            </a:pPr>
            <a:r>
              <a:rPr lang="en-US" sz="1800" dirty="0" smtClean="0"/>
              <a:t>	</a:t>
            </a:r>
            <a:r>
              <a:rPr lang="en-US" sz="1800" b="1" dirty="0" smtClean="0"/>
              <a:t>Designed components: </a:t>
            </a:r>
          </a:p>
          <a:p>
            <a:pPr lvl="2"/>
            <a:r>
              <a:rPr lang="en-US" sz="1800" dirty="0" smtClean="0"/>
              <a:t>Antenna deployment board</a:t>
            </a:r>
          </a:p>
          <a:p>
            <a:pPr lvl="2"/>
            <a:r>
              <a:rPr lang="en-US" sz="1800" dirty="0" smtClean="0"/>
              <a:t>EPS regulating board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379C-D593-4BCE-AAB2-FBC3526447F0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25877"/>
            <a:ext cx="1842382" cy="120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33083" y="5276317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mbx9" panose="020B0500000000000000" pitchFamily="34" charset="0"/>
              </a:rPr>
              <a:t>EPS Board</a:t>
            </a:r>
            <a:endParaRPr lang="en-US" sz="1400" dirty="0">
              <a:latin typeface="cmbx9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504</TotalTime>
  <Words>993</Words>
  <Application>Microsoft Office PowerPoint</Application>
  <PresentationFormat>On-screen Show (4:3)</PresentationFormat>
  <Paragraphs>272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cmbx9</vt:lpstr>
      <vt:lpstr>Consolas</vt:lpstr>
      <vt:lpstr>Corbel</vt:lpstr>
      <vt:lpstr>Wingdings</vt:lpstr>
      <vt:lpstr>Wingdings 2</vt:lpstr>
      <vt:lpstr>Wingdings 3</vt:lpstr>
      <vt:lpstr>Metro</vt:lpstr>
      <vt:lpstr>QIKcom-1 re-configurable Transponder module</vt:lpstr>
      <vt:lpstr>Problem Background</vt:lpstr>
      <vt:lpstr>Slow Development Time</vt:lpstr>
      <vt:lpstr>Automatic Packet Reporting System (APRS)</vt:lpstr>
      <vt:lpstr>Host Satellite Opportunity</vt:lpstr>
      <vt:lpstr>Requirements: Host</vt:lpstr>
      <vt:lpstr>Requirements: USNA</vt:lpstr>
      <vt:lpstr>QIKcom-1 Objectives</vt:lpstr>
      <vt:lpstr>Solution</vt:lpstr>
      <vt:lpstr>Concept of Operations</vt:lpstr>
      <vt:lpstr>PowerPoint Presentation</vt:lpstr>
      <vt:lpstr>PowerPoint Presentation</vt:lpstr>
      <vt:lpstr>System Overview</vt:lpstr>
      <vt:lpstr>Electrical Power System</vt:lpstr>
      <vt:lpstr>Telemetry and Link Budget</vt:lpstr>
      <vt:lpstr>Antenna Deployment System</vt:lpstr>
      <vt:lpstr>Thermal and EPS Sensors</vt:lpstr>
      <vt:lpstr>Conclusions</vt:lpstr>
      <vt:lpstr>Summary</vt:lpstr>
      <vt:lpstr>Future Schedule</vt:lpstr>
      <vt:lpstr>Acknowledgements</vt:lpstr>
      <vt:lpstr>Thank you for your time 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QIKcom</dc:title>
  <dc:creator>Skinker, Cole Midn USN USNA Annapolis</dc:creator>
  <cp:lastModifiedBy>Bruninga, Robert E CIV USNA Annapolis</cp:lastModifiedBy>
  <cp:revision>93</cp:revision>
  <dcterms:created xsi:type="dcterms:W3CDTF">2014-10-29T17:27:16Z</dcterms:created>
  <dcterms:modified xsi:type="dcterms:W3CDTF">2016-11-03T15:25:11Z</dcterms:modified>
</cp:coreProperties>
</file>